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14" r:id="rId5"/>
  </p:sldMasterIdLst>
  <p:notesMasterIdLst>
    <p:notesMasterId r:id="rId50"/>
  </p:notesMasterIdLst>
  <p:handoutMasterIdLst>
    <p:handoutMasterId r:id="rId51"/>
  </p:handoutMasterIdLst>
  <p:sldIdLst>
    <p:sldId id="1638" r:id="rId6"/>
    <p:sldId id="1084" r:id="rId7"/>
    <p:sldId id="1242" r:id="rId8"/>
    <p:sldId id="1167" r:id="rId9"/>
    <p:sldId id="1238" r:id="rId10"/>
    <p:sldId id="1150" r:id="rId11"/>
    <p:sldId id="1188" r:id="rId12"/>
    <p:sldId id="1635" r:id="rId13"/>
    <p:sldId id="1248" r:id="rId14"/>
    <p:sldId id="1245" r:id="rId15"/>
    <p:sldId id="1189" r:id="rId16"/>
    <p:sldId id="1235" r:id="rId17"/>
    <p:sldId id="1630" r:id="rId18"/>
    <p:sldId id="2098" r:id="rId19"/>
    <p:sldId id="2099" r:id="rId20"/>
    <p:sldId id="1226" r:id="rId21"/>
    <p:sldId id="1223" r:id="rId22"/>
    <p:sldId id="1243" r:id="rId23"/>
    <p:sldId id="2090" r:id="rId24"/>
    <p:sldId id="1171" r:id="rId25"/>
    <p:sldId id="1247" r:id="rId26"/>
    <p:sldId id="2091" r:id="rId27"/>
    <p:sldId id="2092" r:id="rId28"/>
    <p:sldId id="1628" r:id="rId29"/>
    <p:sldId id="2097" r:id="rId30"/>
    <p:sldId id="1629" r:id="rId31"/>
    <p:sldId id="1031" r:id="rId32"/>
    <p:sldId id="1639" r:id="rId33"/>
    <p:sldId id="397" r:id="rId34"/>
    <p:sldId id="2094" r:id="rId35"/>
    <p:sldId id="1246" r:id="rId36"/>
    <p:sldId id="1212" r:id="rId37"/>
    <p:sldId id="2095" r:id="rId38"/>
    <p:sldId id="1237" r:id="rId39"/>
    <p:sldId id="1116" r:id="rId40"/>
    <p:sldId id="1632" r:id="rId41"/>
    <p:sldId id="1636" r:id="rId42"/>
    <p:sldId id="1061" r:id="rId43"/>
    <p:sldId id="1249" r:id="rId44"/>
    <p:sldId id="1250" r:id="rId45"/>
    <p:sldId id="1251" r:id="rId46"/>
    <p:sldId id="1252" r:id="rId47"/>
    <p:sldId id="1236" r:id="rId48"/>
    <p:sldId id="2093" r:id="rId49"/>
  </p:sldIdLst>
  <p:sldSz cx="9144000" cy="6858000" type="screen4x3"/>
  <p:notesSz cx="7023100" cy="9309100"/>
  <p:defaultTex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9966FF"/>
    <a:srgbClr val="99CC00"/>
    <a:srgbClr val="CC99FF"/>
    <a:srgbClr val="9933FF"/>
    <a:srgbClr val="FF7C80"/>
    <a:srgbClr val="FFFF99"/>
    <a:srgbClr val="00FF00"/>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33BD8-1CE0-4161-8A45-D5B22B99DC30}" v="5" dt="2025-03-17T13:07:54.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6" autoAdjust="0"/>
    <p:restoredTop sz="94892" autoAdjust="0"/>
  </p:normalViewPr>
  <p:slideViewPr>
    <p:cSldViewPr snapToGrid="0">
      <p:cViewPr varScale="1">
        <p:scale>
          <a:sx n="109" d="100"/>
          <a:sy n="109" d="100"/>
        </p:scale>
        <p:origin x="1626" y="96"/>
      </p:cViewPr>
      <p:guideLst>
        <p:guide orient="horz" pos="2160"/>
        <p:guide pos="2880"/>
      </p:guideLst>
    </p:cSldViewPr>
  </p:slideViewPr>
  <p:outlineViewPr>
    <p:cViewPr>
      <p:scale>
        <a:sx n="66" d="100"/>
        <a:sy n="66" d="100"/>
      </p:scale>
      <p:origin x="0" y="0"/>
    </p:cViewPr>
  </p:outlineViewPr>
  <p:notesTextViewPr>
    <p:cViewPr>
      <p:scale>
        <a:sx n="50" d="100"/>
        <a:sy n="50" d="100"/>
      </p:scale>
      <p:origin x="0" y="0"/>
    </p:cViewPr>
  </p:notesTextViewPr>
  <p:sorterViewPr>
    <p:cViewPr varScale="1">
      <p:scale>
        <a:sx n="1" d="1"/>
        <a:sy n="1" d="1"/>
      </p:scale>
      <p:origin x="0" y="-1396"/>
    </p:cViewPr>
  </p:sorterViewPr>
  <p:notesViewPr>
    <p:cSldViewPr snapToGrid="0">
      <p:cViewPr>
        <p:scale>
          <a:sx n="100" d="100"/>
          <a:sy n="100" d="100"/>
        </p:scale>
        <p:origin x="2784" y="-43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man CIV Maryroi F" userId="b72c548d-6ac8-42cd-b93f-d95aa8d41cf5" providerId="ADAL" clId="{990C1695-EF61-4D2D-BF1E-202D0C58A1EE}"/>
    <pc:docChg chg="custSel delSld modSld">
      <pc:chgData name="Goldman CIV Maryroi F" userId="b72c548d-6ac8-42cd-b93f-d95aa8d41cf5" providerId="ADAL" clId="{990C1695-EF61-4D2D-BF1E-202D0C58A1EE}" dt="2025-02-25T14:45:06.508" v="35" actId="1076"/>
      <pc:docMkLst>
        <pc:docMk/>
      </pc:docMkLst>
      <pc:sldChg chg="addSp delSp modSp mod">
        <pc:chgData name="Goldman CIV Maryroi F" userId="b72c548d-6ac8-42cd-b93f-d95aa8d41cf5" providerId="ADAL" clId="{990C1695-EF61-4D2D-BF1E-202D0C58A1EE}" dt="2025-02-25T14:44:33.779" v="31" actId="255"/>
        <pc:sldMkLst>
          <pc:docMk/>
          <pc:sldMk cId="1386892283" sldId="397"/>
        </pc:sldMkLst>
        <pc:spChg chg="del">
          <ac:chgData name="Goldman CIV Maryroi F" userId="b72c548d-6ac8-42cd-b93f-d95aa8d41cf5" providerId="ADAL" clId="{990C1695-EF61-4D2D-BF1E-202D0C58A1EE}" dt="2025-02-25T14:44:06.097" v="24" actId="21"/>
          <ac:spMkLst>
            <pc:docMk/>
            <pc:sldMk cId="1386892283" sldId="397"/>
            <ac:spMk id="3" creationId="{84FD487A-5438-C1A9-679A-0DE7806D9EF4}"/>
          </ac:spMkLst>
        </pc:spChg>
        <pc:spChg chg="add mod">
          <ac:chgData name="Goldman CIV Maryroi F" userId="b72c548d-6ac8-42cd-b93f-d95aa8d41cf5" providerId="ADAL" clId="{990C1695-EF61-4D2D-BF1E-202D0C58A1EE}" dt="2025-02-25T14:44:27.435" v="30" actId="255"/>
          <ac:spMkLst>
            <pc:docMk/>
            <pc:sldMk cId="1386892283" sldId="397"/>
            <ac:spMk id="4" creationId="{27064140-348C-E4E9-4224-F841D9A4DEDD}"/>
          </ac:spMkLst>
        </pc:spChg>
        <pc:spChg chg="mod">
          <ac:chgData name="Goldman CIV Maryroi F" userId="b72c548d-6ac8-42cd-b93f-d95aa8d41cf5" providerId="ADAL" clId="{990C1695-EF61-4D2D-BF1E-202D0C58A1EE}" dt="2025-02-25T14:44:33.779" v="31" actId="255"/>
          <ac:spMkLst>
            <pc:docMk/>
            <pc:sldMk cId="1386892283" sldId="397"/>
            <ac:spMk id="6" creationId="{ABB1DC7A-1575-BA30-1F76-1BFE956F3BA5}"/>
          </ac:spMkLst>
        </pc:spChg>
      </pc:sldChg>
      <pc:sldChg chg="addSp modSp mod">
        <pc:chgData name="Goldman CIV Maryroi F" userId="b72c548d-6ac8-42cd-b93f-d95aa8d41cf5" providerId="ADAL" clId="{990C1695-EF61-4D2D-BF1E-202D0C58A1EE}" dt="2025-02-25T14:42:16.954" v="13" actId="14100"/>
        <pc:sldMkLst>
          <pc:docMk/>
          <pc:sldMk cId="1719631834" sldId="1235"/>
        </pc:sldMkLst>
        <pc:spChg chg="add mod">
          <ac:chgData name="Goldman CIV Maryroi F" userId="b72c548d-6ac8-42cd-b93f-d95aa8d41cf5" providerId="ADAL" clId="{990C1695-EF61-4D2D-BF1E-202D0C58A1EE}" dt="2025-02-25T14:42:16.954" v="13" actId="14100"/>
          <ac:spMkLst>
            <pc:docMk/>
            <pc:sldMk cId="1719631834" sldId="1235"/>
            <ac:spMk id="2" creationId="{20B430A2-76C7-C992-8046-45A4FADDF1B1}"/>
          </ac:spMkLst>
        </pc:spChg>
      </pc:sldChg>
      <pc:sldChg chg="addSp modSp">
        <pc:chgData name="Goldman CIV Maryroi F" userId="b72c548d-6ac8-42cd-b93f-d95aa8d41cf5" providerId="ADAL" clId="{990C1695-EF61-4D2D-BF1E-202D0C58A1EE}" dt="2025-02-25T14:42:32.628" v="14"/>
        <pc:sldMkLst>
          <pc:docMk/>
          <pc:sldMk cId="1936227573" sldId="1630"/>
        </pc:sldMkLst>
        <pc:spChg chg="add mod">
          <ac:chgData name="Goldman CIV Maryroi F" userId="b72c548d-6ac8-42cd-b93f-d95aa8d41cf5" providerId="ADAL" clId="{990C1695-EF61-4D2D-BF1E-202D0C58A1EE}" dt="2025-02-25T14:42:32.628" v="14"/>
          <ac:spMkLst>
            <pc:docMk/>
            <pc:sldMk cId="1936227573" sldId="1630"/>
            <ac:spMk id="2" creationId="{C6C987BB-A343-441C-BF73-B21D01ECFDE9}"/>
          </ac:spMkLst>
        </pc:spChg>
      </pc:sldChg>
      <pc:sldChg chg="modSp mod">
        <pc:chgData name="Goldman CIV Maryroi F" userId="b72c548d-6ac8-42cd-b93f-d95aa8d41cf5" providerId="ADAL" clId="{990C1695-EF61-4D2D-BF1E-202D0C58A1EE}" dt="2025-02-25T14:38:52.099" v="5" actId="6549"/>
        <pc:sldMkLst>
          <pc:docMk/>
          <pc:sldMk cId="3331605804" sldId="1638"/>
        </pc:sldMkLst>
        <pc:spChg chg="mod">
          <ac:chgData name="Goldman CIV Maryroi F" userId="b72c548d-6ac8-42cd-b93f-d95aa8d41cf5" providerId="ADAL" clId="{990C1695-EF61-4D2D-BF1E-202D0C58A1EE}" dt="2025-02-25T14:38:52.099" v="5" actId="6549"/>
          <ac:spMkLst>
            <pc:docMk/>
            <pc:sldMk cId="3331605804" sldId="1638"/>
            <ac:spMk id="46" creationId="{00000000-0000-0000-0000-000000000000}"/>
          </ac:spMkLst>
        </pc:spChg>
      </pc:sldChg>
      <pc:sldChg chg="modSp mod">
        <pc:chgData name="Goldman CIV Maryroi F" userId="b72c548d-6ac8-42cd-b93f-d95aa8d41cf5" providerId="ADAL" clId="{990C1695-EF61-4D2D-BF1E-202D0C58A1EE}" dt="2025-02-25T14:43:34.116" v="21" actId="207"/>
        <pc:sldMkLst>
          <pc:docMk/>
          <pc:sldMk cId="199295652" sldId="2090"/>
        </pc:sldMkLst>
        <pc:spChg chg="mod">
          <ac:chgData name="Goldman CIV Maryroi F" userId="b72c548d-6ac8-42cd-b93f-d95aa8d41cf5" providerId="ADAL" clId="{990C1695-EF61-4D2D-BF1E-202D0C58A1EE}" dt="2025-02-25T14:43:34.116" v="21" actId="207"/>
          <ac:spMkLst>
            <pc:docMk/>
            <pc:sldMk cId="199295652" sldId="2090"/>
            <ac:spMk id="5" creationId="{A61B6924-0E1B-C317-2A6F-766220B659F7}"/>
          </ac:spMkLst>
        </pc:spChg>
      </pc:sldChg>
      <pc:sldChg chg="addSp delSp modSp mod">
        <pc:chgData name="Goldman CIV Maryroi F" userId="b72c548d-6ac8-42cd-b93f-d95aa8d41cf5" providerId="ADAL" clId="{990C1695-EF61-4D2D-BF1E-202D0C58A1EE}" dt="2025-02-25T14:45:06.508" v="35" actId="1076"/>
        <pc:sldMkLst>
          <pc:docMk/>
          <pc:sldMk cId="3513557635" sldId="2094"/>
        </pc:sldMkLst>
        <pc:spChg chg="add mod">
          <ac:chgData name="Goldman CIV Maryroi F" userId="b72c548d-6ac8-42cd-b93f-d95aa8d41cf5" providerId="ADAL" clId="{990C1695-EF61-4D2D-BF1E-202D0C58A1EE}" dt="2025-02-25T14:45:06.508" v="35" actId="1076"/>
          <ac:spMkLst>
            <pc:docMk/>
            <pc:sldMk cId="3513557635" sldId="2094"/>
            <ac:spMk id="2" creationId="{383DBB36-2425-5A0B-6ACF-E1F1929E933D}"/>
          </ac:spMkLst>
        </pc:spChg>
        <pc:spChg chg="del">
          <ac:chgData name="Goldman CIV Maryroi F" userId="b72c548d-6ac8-42cd-b93f-d95aa8d41cf5" providerId="ADAL" clId="{990C1695-EF61-4D2D-BF1E-202D0C58A1EE}" dt="2025-02-25T14:45:00.730" v="34" actId="21"/>
          <ac:spMkLst>
            <pc:docMk/>
            <pc:sldMk cId="3513557635" sldId="2094"/>
            <ac:spMk id="3" creationId="{3D79338C-A99C-58DA-C12D-D06A75E2A32D}"/>
          </ac:spMkLst>
        </pc:spChg>
      </pc:sldChg>
      <pc:sldChg chg="del">
        <pc:chgData name="Goldman CIV Maryroi F" userId="b72c548d-6ac8-42cd-b93f-d95aa8d41cf5" providerId="ADAL" clId="{990C1695-EF61-4D2D-BF1E-202D0C58A1EE}" dt="2025-02-25T14:39:40.556" v="9" actId="2696"/>
        <pc:sldMkLst>
          <pc:docMk/>
          <pc:sldMk cId="3205301619" sldId="2096"/>
        </pc:sldMkLst>
      </pc:sldChg>
      <pc:sldChg chg="modSp mod">
        <pc:chgData name="Goldman CIV Maryroi F" userId="b72c548d-6ac8-42cd-b93f-d95aa8d41cf5" providerId="ADAL" clId="{990C1695-EF61-4D2D-BF1E-202D0C58A1EE}" dt="2025-02-25T14:39:15.619" v="8" actId="20577"/>
        <pc:sldMkLst>
          <pc:docMk/>
          <pc:sldMk cId="2205818386" sldId="2098"/>
        </pc:sldMkLst>
        <pc:spChg chg="mod">
          <ac:chgData name="Goldman CIV Maryroi F" userId="b72c548d-6ac8-42cd-b93f-d95aa8d41cf5" providerId="ADAL" clId="{990C1695-EF61-4D2D-BF1E-202D0C58A1EE}" dt="2025-02-25T14:39:15.619" v="8" actId="20577"/>
          <ac:spMkLst>
            <pc:docMk/>
            <pc:sldMk cId="2205818386" sldId="2098"/>
            <ac:spMk id="7" creationId="{6CBA8BB8-D2B5-7486-CAF7-CBECBE0AEE79}"/>
          </ac:spMkLst>
        </pc:spChg>
      </pc:sldChg>
      <pc:sldChg chg="addSp delSp modSp mod">
        <pc:chgData name="Goldman CIV Maryroi F" userId="b72c548d-6ac8-42cd-b93f-d95aa8d41cf5" providerId="ADAL" clId="{990C1695-EF61-4D2D-BF1E-202D0C58A1EE}" dt="2025-02-25T14:43:11.104" v="20" actId="207"/>
        <pc:sldMkLst>
          <pc:docMk/>
          <pc:sldMk cId="44951842" sldId="2099"/>
        </pc:sldMkLst>
        <pc:spChg chg="mod">
          <ac:chgData name="Goldman CIV Maryroi F" userId="b72c548d-6ac8-42cd-b93f-d95aa8d41cf5" providerId="ADAL" clId="{990C1695-EF61-4D2D-BF1E-202D0C58A1EE}" dt="2025-02-25T14:43:06.002" v="19" actId="207"/>
          <ac:spMkLst>
            <pc:docMk/>
            <pc:sldMk cId="44951842" sldId="2099"/>
            <ac:spMk id="3" creationId="{B04E3C06-D72D-F87B-7402-9DEBF6F39531}"/>
          </ac:spMkLst>
        </pc:spChg>
        <pc:spChg chg="mod">
          <ac:chgData name="Goldman CIV Maryroi F" userId="b72c548d-6ac8-42cd-b93f-d95aa8d41cf5" providerId="ADAL" clId="{990C1695-EF61-4D2D-BF1E-202D0C58A1EE}" dt="2025-02-25T14:43:11.104" v="20" actId="207"/>
          <ac:spMkLst>
            <pc:docMk/>
            <pc:sldMk cId="44951842" sldId="2099"/>
            <ac:spMk id="5" creationId="{D62BE4AC-2C90-AFB0-09C1-861C18B8657E}"/>
          </ac:spMkLst>
        </pc:spChg>
        <pc:spChg chg="add del mod">
          <ac:chgData name="Goldman CIV Maryroi F" userId="b72c548d-6ac8-42cd-b93f-d95aa8d41cf5" providerId="ADAL" clId="{990C1695-EF61-4D2D-BF1E-202D0C58A1EE}" dt="2025-02-25T14:42:46.954" v="16" actId="21"/>
          <ac:spMkLst>
            <pc:docMk/>
            <pc:sldMk cId="44951842" sldId="2099"/>
            <ac:spMk id="6" creationId="{5AC60411-F215-FAFF-B3B6-6556D5B943E5}"/>
          </ac:spMkLst>
        </pc:spChg>
      </pc:sldChg>
    </pc:docChg>
  </pc:docChgLst>
  <pc:docChgLst>
    <pc:chgData name="Goldman CIV Maryroi F" userId="b72c548d-6ac8-42cd-b93f-d95aa8d41cf5" providerId="ADAL" clId="{1C033BD8-1CE0-4161-8A45-D5B22B99DC30}"/>
    <pc:docChg chg="undo custSel modSld">
      <pc:chgData name="Goldman CIV Maryroi F" userId="b72c548d-6ac8-42cd-b93f-d95aa8d41cf5" providerId="ADAL" clId="{1C033BD8-1CE0-4161-8A45-D5B22B99DC30}" dt="2025-03-17T13:19:18.425" v="239" actId="6549"/>
      <pc:docMkLst>
        <pc:docMk/>
      </pc:docMkLst>
      <pc:sldChg chg="addSp modSp">
        <pc:chgData name="Goldman CIV Maryroi F" userId="b72c548d-6ac8-42cd-b93f-d95aa8d41cf5" providerId="ADAL" clId="{1C033BD8-1CE0-4161-8A45-D5B22B99DC30}" dt="2025-03-17T12:59:45.963" v="17"/>
        <pc:sldMkLst>
          <pc:docMk/>
          <pc:sldMk cId="753438778" sldId="1031"/>
        </pc:sldMkLst>
        <pc:spChg chg="add mod">
          <ac:chgData name="Goldman CIV Maryroi F" userId="b72c548d-6ac8-42cd-b93f-d95aa8d41cf5" providerId="ADAL" clId="{1C033BD8-1CE0-4161-8A45-D5B22B99DC30}" dt="2025-03-17T12:59:30.057" v="16"/>
          <ac:spMkLst>
            <pc:docMk/>
            <pc:sldMk cId="753438778" sldId="1031"/>
            <ac:spMk id="4" creationId="{3D2C1F39-31ED-4EDE-0FAC-0BF59FFE6053}"/>
          </ac:spMkLst>
        </pc:spChg>
        <pc:spChg chg="add mod">
          <ac:chgData name="Goldman CIV Maryroi F" userId="b72c548d-6ac8-42cd-b93f-d95aa8d41cf5" providerId="ADAL" clId="{1C033BD8-1CE0-4161-8A45-D5B22B99DC30}" dt="2025-03-17T12:59:45.963" v="17"/>
          <ac:spMkLst>
            <pc:docMk/>
            <pc:sldMk cId="753438778" sldId="1031"/>
            <ac:spMk id="6" creationId="{07C98334-D314-31E6-2196-526A994AA900}"/>
          </ac:spMkLst>
        </pc:spChg>
      </pc:sldChg>
      <pc:sldChg chg="delSp modSp mod">
        <pc:chgData name="Goldman CIV Maryroi F" userId="b72c548d-6ac8-42cd-b93f-d95aa8d41cf5" providerId="ADAL" clId="{1C033BD8-1CE0-4161-8A45-D5B22B99DC30}" dt="2025-03-17T12:58:36.630" v="7" actId="6549"/>
        <pc:sldMkLst>
          <pc:docMk/>
          <pc:sldMk cId="2090411982" sldId="1116"/>
        </pc:sldMkLst>
        <pc:spChg chg="del">
          <ac:chgData name="Goldman CIV Maryroi F" userId="b72c548d-6ac8-42cd-b93f-d95aa8d41cf5" providerId="ADAL" clId="{1C033BD8-1CE0-4161-8A45-D5B22B99DC30}" dt="2025-03-17T12:58:29.947" v="1" actId="21"/>
          <ac:spMkLst>
            <pc:docMk/>
            <pc:sldMk cId="2090411982" sldId="1116"/>
            <ac:spMk id="8" creationId="{56A7E20C-2226-163C-8863-1BC5E4A60906}"/>
          </ac:spMkLst>
        </pc:spChg>
        <pc:spChg chg="del">
          <ac:chgData name="Goldman CIV Maryroi F" userId="b72c548d-6ac8-42cd-b93f-d95aa8d41cf5" providerId="ADAL" clId="{1C033BD8-1CE0-4161-8A45-D5B22B99DC30}" dt="2025-03-17T12:58:24.093" v="0" actId="21"/>
          <ac:spMkLst>
            <pc:docMk/>
            <pc:sldMk cId="2090411982" sldId="1116"/>
            <ac:spMk id="14" creationId="{CADF1900-5AE1-2968-0463-94821B39BD50}"/>
          </ac:spMkLst>
        </pc:spChg>
        <pc:spChg chg="mod">
          <ac:chgData name="Goldman CIV Maryroi F" userId="b72c548d-6ac8-42cd-b93f-d95aa8d41cf5" providerId="ADAL" clId="{1C033BD8-1CE0-4161-8A45-D5B22B99DC30}" dt="2025-03-17T12:58:36.630" v="7" actId="6549"/>
          <ac:spMkLst>
            <pc:docMk/>
            <pc:sldMk cId="2090411982" sldId="1116"/>
            <ac:spMk id="16" creationId="{DBB82948-FDC0-6553-DCFE-565C15DE5094}"/>
          </ac:spMkLst>
        </pc:spChg>
      </pc:sldChg>
      <pc:sldChg chg="modSp mod">
        <pc:chgData name="Goldman CIV Maryroi F" userId="b72c548d-6ac8-42cd-b93f-d95aa8d41cf5" providerId="ADAL" clId="{1C033BD8-1CE0-4161-8A45-D5B22B99DC30}" dt="2025-03-17T13:02:44.919" v="33" actId="14100"/>
        <pc:sldMkLst>
          <pc:docMk/>
          <pc:sldMk cId="567635716" sldId="1212"/>
        </pc:sldMkLst>
        <pc:spChg chg="mod">
          <ac:chgData name="Goldman CIV Maryroi F" userId="b72c548d-6ac8-42cd-b93f-d95aa8d41cf5" providerId="ADAL" clId="{1C033BD8-1CE0-4161-8A45-D5B22B99DC30}" dt="2025-03-17T13:02:44.919" v="33" actId="14100"/>
          <ac:spMkLst>
            <pc:docMk/>
            <pc:sldMk cId="567635716" sldId="1212"/>
            <ac:spMk id="21510" creationId="{00000000-0000-0000-0000-000000000000}"/>
          </ac:spMkLst>
        </pc:spChg>
      </pc:sldChg>
      <pc:sldChg chg="modSp mod">
        <pc:chgData name="Goldman CIV Maryroi F" userId="b72c548d-6ac8-42cd-b93f-d95aa8d41cf5" providerId="ADAL" clId="{1C033BD8-1CE0-4161-8A45-D5B22B99DC30}" dt="2025-03-17T13:19:18.425" v="239" actId="6549"/>
        <pc:sldMkLst>
          <pc:docMk/>
          <pc:sldMk cId="2677024090" sldId="1223"/>
        </pc:sldMkLst>
        <pc:spChg chg="mod">
          <ac:chgData name="Goldman CIV Maryroi F" userId="b72c548d-6ac8-42cd-b93f-d95aa8d41cf5" providerId="ADAL" clId="{1C033BD8-1CE0-4161-8A45-D5B22B99DC30}" dt="2025-03-17T13:00:49.170" v="24" actId="1076"/>
          <ac:spMkLst>
            <pc:docMk/>
            <pc:sldMk cId="2677024090" sldId="1223"/>
            <ac:spMk id="2" creationId="{60E1D39C-1095-5039-FA50-9254205BB9F3}"/>
          </ac:spMkLst>
        </pc:spChg>
        <pc:spChg chg="mod">
          <ac:chgData name="Goldman CIV Maryroi F" userId="b72c548d-6ac8-42cd-b93f-d95aa8d41cf5" providerId="ADAL" clId="{1C033BD8-1CE0-4161-8A45-D5B22B99DC30}" dt="2025-03-17T13:19:18.425" v="239" actId="6549"/>
          <ac:spMkLst>
            <pc:docMk/>
            <pc:sldMk cId="2677024090" sldId="1223"/>
            <ac:spMk id="4" creationId="{00000000-0000-0000-0000-000000000000}"/>
          </ac:spMkLst>
        </pc:spChg>
      </pc:sldChg>
      <pc:sldChg chg="modSp mod">
        <pc:chgData name="Goldman CIV Maryroi F" userId="b72c548d-6ac8-42cd-b93f-d95aa8d41cf5" providerId="ADAL" clId="{1C033BD8-1CE0-4161-8A45-D5B22B99DC30}" dt="2025-03-17T13:01:10.121" v="29" actId="1076"/>
        <pc:sldMkLst>
          <pc:docMk/>
          <pc:sldMk cId="1936227573" sldId="1630"/>
        </pc:sldMkLst>
        <pc:spChg chg="mod">
          <ac:chgData name="Goldman CIV Maryroi F" userId="b72c548d-6ac8-42cd-b93f-d95aa8d41cf5" providerId="ADAL" clId="{1C033BD8-1CE0-4161-8A45-D5B22B99DC30}" dt="2025-03-17T13:01:10.121" v="29" actId="1076"/>
          <ac:spMkLst>
            <pc:docMk/>
            <pc:sldMk cId="1936227573" sldId="1630"/>
            <ac:spMk id="2" creationId="{C6C987BB-A343-441C-BF73-B21D01ECFDE9}"/>
          </ac:spMkLst>
        </pc:spChg>
      </pc:sldChg>
      <pc:sldChg chg="modSp mod">
        <pc:chgData name="Goldman CIV Maryroi F" userId="b72c548d-6ac8-42cd-b93f-d95aa8d41cf5" providerId="ADAL" clId="{1C033BD8-1CE0-4161-8A45-D5B22B99DC30}" dt="2025-03-17T13:08:20.495" v="150" actId="14100"/>
        <pc:sldMkLst>
          <pc:docMk/>
          <pc:sldMk cId="1164897741" sldId="1632"/>
        </pc:sldMkLst>
        <pc:spChg chg="mod">
          <ac:chgData name="Goldman CIV Maryroi F" userId="b72c548d-6ac8-42cd-b93f-d95aa8d41cf5" providerId="ADAL" clId="{1C033BD8-1CE0-4161-8A45-D5B22B99DC30}" dt="2025-03-17T13:07:08.160" v="143" actId="1036"/>
          <ac:spMkLst>
            <pc:docMk/>
            <pc:sldMk cId="1164897741" sldId="1632"/>
            <ac:spMk id="4" creationId="{01960344-B3BF-7ED6-BE0B-F5EB838CD937}"/>
          </ac:spMkLst>
        </pc:spChg>
        <pc:spChg chg="mod">
          <ac:chgData name="Goldman CIV Maryroi F" userId="b72c548d-6ac8-42cd-b93f-d95aa8d41cf5" providerId="ADAL" clId="{1C033BD8-1CE0-4161-8A45-D5B22B99DC30}" dt="2025-03-17T13:06:28.593" v="132" actId="1076"/>
          <ac:spMkLst>
            <pc:docMk/>
            <pc:sldMk cId="1164897741" sldId="1632"/>
            <ac:spMk id="5" creationId="{A6C2C3A7-816A-7557-ABCE-6D71A9A4C897}"/>
          </ac:spMkLst>
        </pc:spChg>
        <pc:spChg chg="mod">
          <ac:chgData name="Goldman CIV Maryroi F" userId="b72c548d-6ac8-42cd-b93f-d95aa8d41cf5" providerId="ADAL" clId="{1C033BD8-1CE0-4161-8A45-D5B22B99DC30}" dt="2025-03-17T13:08:20.495" v="150" actId="14100"/>
          <ac:spMkLst>
            <pc:docMk/>
            <pc:sldMk cId="1164897741" sldId="1632"/>
            <ac:spMk id="9" creationId="{00000000-0000-0000-0000-000000000000}"/>
          </ac:spMkLst>
        </pc:spChg>
        <pc:spChg chg="mod">
          <ac:chgData name="Goldman CIV Maryroi F" userId="b72c548d-6ac8-42cd-b93f-d95aa8d41cf5" providerId="ADAL" clId="{1C033BD8-1CE0-4161-8A45-D5B22B99DC30}" dt="2025-03-17T13:06:35.895" v="133" actId="1076"/>
          <ac:spMkLst>
            <pc:docMk/>
            <pc:sldMk cId="1164897741" sldId="1632"/>
            <ac:spMk id="12" creationId="{00000000-0000-0000-0000-000000000000}"/>
          </ac:spMkLst>
        </pc:spChg>
        <pc:spChg chg="mod">
          <ac:chgData name="Goldman CIV Maryroi F" userId="b72c548d-6ac8-42cd-b93f-d95aa8d41cf5" providerId="ADAL" clId="{1C033BD8-1CE0-4161-8A45-D5B22B99DC30}" dt="2025-03-17T13:06:46.961" v="134" actId="1076"/>
          <ac:spMkLst>
            <pc:docMk/>
            <pc:sldMk cId="1164897741" sldId="1632"/>
            <ac:spMk id="14" creationId="{380F3378-BA1B-CD6C-1F79-DEE326E6A248}"/>
          </ac:spMkLst>
        </pc:spChg>
      </pc:sldChg>
      <pc:sldChg chg="modSp mod">
        <pc:chgData name="Goldman CIV Maryroi F" userId="b72c548d-6ac8-42cd-b93f-d95aa8d41cf5" providerId="ADAL" clId="{1C033BD8-1CE0-4161-8A45-D5B22B99DC30}" dt="2025-03-17T12:59:22.233" v="15" actId="1076"/>
        <pc:sldMkLst>
          <pc:docMk/>
          <pc:sldMk cId="2268033707" sldId="1639"/>
        </pc:sldMkLst>
        <pc:spChg chg="mod">
          <ac:chgData name="Goldman CIV Maryroi F" userId="b72c548d-6ac8-42cd-b93f-d95aa8d41cf5" providerId="ADAL" clId="{1C033BD8-1CE0-4161-8A45-D5B22B99DC30}" dt="2025-03-17T12:59:22.233" v="15" actId="1076"/>
          <ac:spMkLst>
            <pc:docMk/>
            <pc:sldMk cId="2268033707" sldId="1639"/>
            <ac:spMk id="4" creationId="{5177C850-9A15-1CCF-B735-52A91FF0DBC7}"/>
          </ac:spMkLst>
        </pc:spChg>
      </pc:sldChg>
      <pc:sldChg chg="modSp mod">
        <pc:chgData name="Goldman CIV Maryroi F" userId="b72c548d-6ac8-42cd-b93f-d95aa8d41cf5" providerId="ADAL" clId="{1C033BD8-1CE0-4161-8A45-D5B22B99DC30}" dt="2025-03-17T13:00:35.399" v="22" actId="1076"/>
        <pc:sldMkLst>
          <pc:docMk/>
          <pc:sldMk cId="199295652" sldId="2090"/>
        </pc:sldMkLst>
        <pc:spChg chg="mod">
          <ac:chgData name="Goldman CIV Maryroi F" userId="b72c548d-6ac8-42cd-b93f-d95aa8d41cf5" providerId="ADAL" clId="{1C033BD8-1CE0-4161-8A45-D5B22B99DC30}" dt="2025-03-17T13:00:35.399" v="22" actId="1076"/>
          <ac:spMkLst>
            <pc:docMk/>
            <pc:sldMk cId="199295652" sldId="2090"/>
            <ac:spMk id="3" creationId="{13C0B406-76EA-5292-7876-2A30A776BB5B}"/>
          </ac:spMkLst>
        </pc:spChg>
      </pc:sldChg>
      <pc:sldChg chg="modSp mod">
        <pc:chgData name="Goldman CIV Maryroi F" userId="b72c548d-6ac8-42cd-b93f-d95aa8d41cf5" providerId="ADAL" clId="{1C033BD8-1CE0-4161-8A45-D5B22B99DC30}" dt="2025-03-17T13:00:03.997" v="18" actId="113"/>
        <pc:sldMkLst>
          <pc:docMk/>
          <pc:sldMk cId="3430901009" sldId="2092"/>
        </pc:sldMkLst>
        <pc:spChg chg="mod">
          <ac:chgData name="Goldman CIV Maryroi F" userId="b72c548d-6ac8-42cd-b93f-d95aa8d41cf5" providerId="ADAL" clId="{1C033BD8-1CE0-4161-8A45-D5B22B99DC30}" dt="2025-03-17T13:00:03.997" v="18" actId="113"/>
          <ac:spMkLst>
            <pc:docMk/>
            <pc:sldMk cId="3430901009" sldId="2092"/>
            <ac:spMk id="4" creationId="{67C87971-9269-1575-80BF-3C52DB8D3A67}"/>
          </ac:spMkLst>
        </pc:spChg>
      </pc:sldChg>
      <pc:sldChg chg="modSp mod">
        <pc:chgData name="Goldman CIV Maryroi F" userId="b72c548d-6ac8-42cd-b93f-d95aa8d41cf5" providerId="ADAL" clId="{1C033BD8-1CE0-4161-8A45-D5B22B99DC30}" dt="2025-03-17T12:59:00.259" v="13" actId="6549"/>
        <pc:sldMkLst>
          <pc:docMk/>
          <pc:sldMk cId="3133498409" sldId="2095"/>
        </pc:sldMkLst>
        <pc:spChg chg="mod">
          <ac:chgData name="Goldman CIV Maryroi F" userId="b72c548d-6ac8-42cd-b93f-d95aa8d41cf5" providerId="ADAL" clId="{1C033BD8-1CE0-4161-8A45-D5B22B99DC30}" dt="2025-03-17T12:59:00.259" v="13" actId="6549"/>
          <ac:spMkLst>
            <pc:docMk/>
            <pc:sldMk cId="3133498409" sldId="2095"/>
            <ac:spMk id="3" creationId="{CE3CE4F3-67E0-E2DA-701C-DB8C993BEB19}"/>
          </ac:spMkLst>
        </pc:spChg>
      </pc:sldChg>
      <pc:sldChg chg="modSp mod">
        <pc:chgData name="Goldman CIV Maryroi F" userId="b72c548d-6ac8-42cd-b93f-d95aa8d41cf5" providerId="ADAL" clId="{1C033BD8-1CE0-4161-8A45-D5B22B99DC30}" dt="2025-03-17T13:17:19.426" v="235" actId="6549"/>
        <pc:sldMkLst>
          <pc:docMk/>
          <pc:sldMk cId="44951842" sldId="2099"/>
        </pc:sldMkLst>
        <pc:spChg chg="mod">
          <ac:chgData name="Goldman CIV Maryroi F" userId="b72c548d-6ac8-42cd-b93f-d95aa8d41cf5" providerId="ADAL" clId="{1C033BD8-1CE0-4161-8A45-D5B22B99DC30}" dt="2025-03-17T13:17:19.426" v="235" actId="6549"/>
          <ac:spMkLst>
            <pc:docMk/>
            <pc:sldMk cId="44951842" sldId="2099"/>
            <ac:spMk id="4" creationId="{A6D6891E-774C-3997-701A-BE9861DF348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1" y="1"/>
            <a:ext cx="3044615" cy="466884"/>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defTabSz="927281">
              <a:defRPr sz="1200">
                <a:latin typeface="Times New Roman" pitchFamily="18" charset="0"/>
              </a:defRPr>
            </a:lvl1pPr>
          </a:lstStyle>
          <a:p>
            <a:endParaRPr lang="en-US"/>
          </a:p>
        </p:txBody>
      </p:sp>
      <p:sp>
        <p:nvSpPr>
          <p:cNvPr id="38915" name="Rectangle 3"/>
          <p:cNvSpPr>
            <a:spLocks noGrp="1" noChangeArrowheads="1"/>
          </p:cNvSpPr>
          <p:nvPr>
            <p:ph type="dt" sz="quarter" idx="1"/>
          </p:nvPr>
        </p:nvSpPr>
        <p:spPr bwMode="auto">
          <a:xfrm>
            <a:off x="3978487" y="1"/>
            <a:ext cx="3044614" cy="466884"/>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algn="r" defTabSz="927281">
              <a:defRPr sz="1200">
                <a:latin typeface="Times New Roman" pitchFamily="18" charset="0"/>
              </a:defRPr>
            </a:lvl1pPr>
          </a:lstStyle>
          <a:p>
            <a:endParaRPr lang="en-US"/>
          </a:p>
        </p:txBody>
      </p:sp>
      <p:sp>
        <p:nvSpPr>
          <p:cNvPr id="38916" name="Rectangle 4"/>
          <p:cNvSpPr>
            <a:spLocks noGrp="1" noChangeArrowheads="1"/>
          </p:cNvSpPr>
          <p:nvPr>
            <p:ph type="ftr" sz="quarter" idx="2"/>
          </p:nvPr>
        </p:nvSpPr>
        <p:spPr bwMode="auto">
          <a:xfrm>
            <a:off x="1" y="8842218"/>
            <a:ext cx="3044615" cy="466884"/>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defTabSz="927281">
              <a:defRPr sz="1200">
                <a:latin typeface="Times New Roman" pitchFamily="18" charset="0"/>
              </a:defRPr>
            </a:lvl1pPr>
          </a:lstStyle>
          <a:p>
            <a:endParaRPr lang="en-US"/>
          </a:p>
        </p:txBody>
      </p:sp>
      <p:sp>
        <p:nvSpPr>
          <p:cNvPr id="38917" name="Rectangle 5"/>
          <p:cNvSpPr>
            <a:spLocks noGrp="1" noChangeArrowheads="1"/>
          </p:cNvSpPr>
          <p:nvPr>
            <p:ph type="sldNum" sz="quarter" idx="3"/>
          </p:nvPr>
        </p:nvSpPr>
        <p:spPr bwMode="auto">
          <a:xfrm>
            <a:off x="3978487" y="8842218"/>
            <a:ext cx="3044614" cy="466884"/>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algn="r" defTabSz="927281">
              <a:defRPr sz="1200">
                <a:latin typeface="Times New Roman" pitchFamily="18" charset="0"/>
              </a:defRPr>
            </a:lvl1pPr>
          </a:lstStyle>
          <a:p>
            <a:fld id="{DFE0DF93-C91E-419B-9A44-4C93580CB60B}" type="slidenum">
              <a:rPr lang="en-US"/>
              <a:pPr/>
              <a:t>‹#›</a:t>
            </a:fld>
            <a:endParaRPr lang="en-US"/>
          </a:p>
        </p:txBody>
      </p:sp>
    </p:spTree>
    <p:extLst>
      <p:ext uri="{BB962C8B-B14F-4D97-AF65-F5344CB8AC3E}">
        <p14:creationId xmlns:p14="http://schemas.microsoft.com/office/powerpoint/2010/main" val="10131178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1"/>
            <a:ext cx="3044615" cy="462120"/>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defTabSz="927281">
              <a:defRPr sz="1200">
                <a:latin typeface="Times New Roman" pitchFamily="18" charset="0"/>
              </a:defRPr>
            </a:lvl1pPr>
          </a:lstStyle>
          <a:p>
            <a:endParaRPr lang="en-US"/>
          </a:p>
        </p:txBody>
      </p:sp>
      <p:sp>
        <p:nvSpPr>
          <p:cNvPr id="39939" name="Rectangle 3"/>
          <p:cNvSpPr>
            <a:spLocks noGrp="1" noChangeArrowheads="1"/>
          </p:cNvSpPr>
          <p:nvPr>
            <p:ph type="dt" idx="1"/>
          </p:nvPr>
        </p:nvSpPr>
        <p:spPr bwMode="auto">
          <a:xfrm>
            <a:off x="3978487" y="1"/>
            <a:ext cx="3044614" cy="462120"/>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algn="r" defTabSz="927281">
              <a:defRPr sz="1200">
                <a:latin typeface="Times New Roman" pitchFamily="18" charset="0"/>
              </a:defRPr>
            </a:lvl1pPr>
          </a:lstStyle>
          <a:p>
            <a:endParaRPr lang="en-US"/>
          </a:p>
        </p:txBody>
      </p:sp>
      <p:sp>
        <p:nvSpPr>
          <p:cNvPr id="39940" name="Rectangle 4"/>
          <p:cNvSpPr>
            <a:spLocks noGrp="1" noRot="1" noChangeAspect="1" noChangeArrowheads="1" noTextEdit="1"/>
          </p:cNvSpPr>
          <p:nvPr>
            <p:ph type="sldImg" idx="2"/>
          </p:nvPr>
        </p:nvSpPr>
        <p:spPr bwMode="auto">
          <a:xfrm>
            <a:off x="1157288" y="690563"/>
            <a:ext cx="4711700" cy="3533775"/>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937050" y="4454460"/>
            <a:ext cx="5149003" cy="4149552"/>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2" name="Rectangle 6"/>
          <p:cNvSpPr>
            <a:spLocks noGrp="1" noChangeArrowheads="1"/>
          </p:cNvSpPr>
          <p:nvPr>
            <p:ph type="ftr" sz="quarter" idx="4"/>
          </p:nvPr>
        </p:nvSpPr>
        <p:spPr bwMode="auto">
          <a:xfrm>
            <a:off x="1" y="8831102"/>
            <a:ext cx="3044615" cy="462119"/>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defTabSz="927281">
              <a:defRPr sz="1200">
                <a:latin typeface="Times New Roman" pitchFamily="18" charset="0"/>
              </a:defRPr>
            </a:lvl1pPr>
          </a:lstStyle>
          <a:p>
            <a:endParaRPr lang="en-US"/>
          </a:p>
        </p:txBody>
      </p:sp>
      <p:sp>
        <p:nvSpPr>
          <p:cNvPr id="39943" name="Rectangle 7"/>
          <p:cNvSpPr>
            <a:spLocks noGrp="1" noChangeArrowheads="1"/>
          </p:cNvSpPr>
          <p:nvPr>
            <p:ph type="sldNum" sz="quarter" idx="5"/>
          </p:nvPr>
        </p:nvSpPr>
        <p:spPr bwMode="auto">
          <a:xfrm>
            <a:off x="3978487" y="8831102"/>
            <a:ext cx="3044614" cy="462119"/>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algn="r" defTabSz="927281">
              <a:defRPr sz="1200">
                <a:latin typeface="Times New Roman" pitchFamily="18" charset="0"/>
              </a:defRPr>
            </a:lvl1pPr>
          </a:lstStyle>
          <a:p>
            <a:fld id="{11C4AF65-3DF6-4B6A-837A-98194FEB5BC1}" type="slidenum">
              <a:rPr lang="en-US"/>
              <a:pPr/>
              <a:t>‹#›</a:t>
            </a:fld>
            <a:endParaRPr lang="en-US"/>
          </a:p>
        </p:txBody>
      </p:sp>
    </p:spTree>
    <p:extLst>
      <p:ext uri="{BB962C8B-B14F-4D97-AF65-F5344CB8AC3E}">
        <p14:creationId xmlns:p14="http://schemas.microsoft.com/office/powerpoint/2010/main" val="148569770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F30EC-2799-4976-BC0F-3D966FC0B36F}" type="slidenum">
              <a:rPr lang="en-US"/>
              <a:pPr/>
              <a:t>1</a:t>
            </a:fld>
            <a:endParaRPr lang="en-US"/>
          </a:p>
        </p:txBody>
      </p:sp>
      <p:sp>
        <p:nvSpPr>
          <p:cNvPr id="1247234" name="Rectangle 2"/>
          <p:cNvSpPr>
            <a:spLocks noGrp="1" noRot="1" noChangeAspect="1" noChangeArrowheads="1" noTextEdit="1"/>
          </p:cNvSpPr>
          <p:nvPr>
            <p:ph type="sldImg"/>
          </p:nvPr>
        </p:nvSpPr>
        <p:spPr>
          <a:xfrm>
            <a:off x="1157288" y="690563"/>
            <a:ext cx="4706937" cy="3532187"/>
          </a:xfrm>
          <a:ln/>
        </p:spPr>
      </p:sp>
      <p:sp>
        <p:nvSpPr>
          <p:cNvPr id="1247235" name="Rectangle 3"/>
          <p:cNvSpPr>
            <a:spLocks noGrp="1" noChangeArrowheads="1"/>
          </p:cNvSpPr>
          <p:nvPr>
            <p:ph type="body" idx="1"/>
          </p:nvPr>
        </p:nvSpPr>
        <p:spPr>
          <a:xfrm>
            <a:off x="1630365" y="4462464"/>
            <a:ext cx="3921125" cy="4146550"/>
          </a:xfrm>
        </p:spPr>
        <p:txBody>
          <a:bodyPr/>
          <a:lstStyle/>
          <a:p>
            <a:endParaRPr lang="en-US" sz="80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14540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defRPr/>
            </a:pPr>
            <a:fld id="{C5446B47-ED30-45DA-B4CB-B936B396D7A9}" type="slidenum">
              <a:rPr lang="en-US">
                <a:solidFill>
                  <a:srgbClr val="000000"/>
                </a:solidFill>
              </a:rPr>
              <a:pPr>
                <a:defRPr/>
              </a:pPr>
              <a:t>11</a:t>
            </a:fld>
            <a:endParaRPr lang="en-US">
              <a:solidFill>
                <a:srgbClr val="000000"/>
              </a:solidFill>
            </a:endParaRPr>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pPr>
              <a:defRPr/>
            </a:pPr>
            <a:endParaRPr lang="en-US">
              <a:solidFill>
                <a:srgbClr val="000000"/>
              </a:solidFill>
            </a:endParaRPr>
          </a:p>
        </p:txBody>
      </p:sp>
    </p:spTree>
    <p:extLst>
      <p:ext uri="{BB962C8B-B14F-4D97-AF65-F5344CB8AC3E}">
        <p14:creationId xmlns:p14="http://schemas.microsoft.com/office/powerpoint/2010/main" val="634288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12</a:t>
            </a:fld>
            <a:endParaRPr lang="en-US" altLang="en-US">
              <a:solidFill>
                <a:prstClr val="black"/>
              </a:solidFill>
            </a:endParaRPr>
          </a:p>
        </p:txBody>
      </p:sp>
    </p:spTree>
    <p:extLst>
      <p:ext uri="{BB962C8B-B14F-4D97-AF65-F5344CB8AC3E}">
        <p14:creationId xmlns:p14="http://schemas.microsoft.com/office/powerpoint/2010/main" val="3163131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13</a:t>
            </a:fld>
            <a:endParaRPr lang="en-US" altLang="en-US">
              <a:solidFill>
                <a:prstClr val="black"/>
              </a:solidFill>
            </a:endParaRPr>
          </a:p>
        </p:txBody>
      </p:sp>
    </p:spTree>
    <p:extLst>
      <p:ext uri="{BB962C8B-B14F-4D97-AF65-F5344CB8AC3E}">
        <p14:creationId xmlns:p14="http://schemas.microsoft.com/office/powerpoint/2010/main" val="388956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94" eaLnBrk="0" hangingPunct="0">
              <a:spcBef>
                <a:spcPct val="30000"/>
              </a:spcBef>
              <a:defRPr sz="1200">
                <a:solidFill>
                  <a:schemeClr val="tx1"/>
                </a:solidFill>
                <a:latin typeface="Arial" charset="0"/>
                <a:cs typeface="Arial" charset="0"/>
              </a:defRPr>
            </a:lvl1pPr>
            <a:lvl2pPr marL="742007" indent="-284542" defTabSz="922794" eaLnBrk="0" hangingPunct="0">
              <a:spcBef>
                <a:spcPct val="30000"/>
              </a:spcBef>
              <a:defRPr sz="1200">
                <a:solidFill>
                  <a:schemeClr val="tx1"/>
                </a:solidFill>
                <a:latin typeface="Arial" charset="0"/>
                <a:cs typeface="Arial" charset="0"/>
              </a:defRPr>
            </a:lvl2pPr>
            <a:lvl3pPr marL="1142882" indent="-227949" defTabSz="922794" eaLnBrk="0" hangingPunct="0">
              <a:spcBef>
                <a:spcPct val="30000"/>
              </a:spcBef>
              <a:defRPr sz="1200">
                <a:solidFill>
                  <a:schemeClr val="tx1"/>
                </a:solidFill>
                <a:latin typeface="Arial" charset="0"/>
                <a:cs typeface="Arial" charset="0"/>
              </a:defRPr>
            </a:lvl3pPr>
            <a:lvl4pPr marL="1600349" indent="-227949" defTabSz="922794" eaLnBrk="0" hangingPunct="0">
              <a:spcBef>
                <a:spcPct val="30000"/>
              </a:spcBef>
              <a:defRPr sz="1200">
                <a:solidFill>
                  <a:schemeClr val="tx1"/>
                </a:solidFill>
                <a:latin typeface="Arial" charset="0"/>
                <a:cs typeface="Arial" charset="0"/>
              </a:defRPr>
            </a:lvl4pPr>
            <a:lvl5pPr marL="2057816" indent="-227949" defTabSz="922794" eaLnBrk="0" hangingPunct="0">
              <a:spcBef>
                <a:spcPct val="30000"/>
              </a:spcBef>
              <a:defRPr sz="1200">
                <a:solidFill>
                  <a:schemeClr val="tx1"/>
                </a:solidFill>
                <a:latin typeface="Arial" charset="0"/>
                <a:cs typeface="Arial" charset="0"/>
              </a:defRPr>
            </a:lvl5pPr>
            <a:lvl6pPr marL="2510568" indent="-227949" defTabSz="922794" eaLnBrk="0" fontAlgn="base" hangingPunct="0">
              <a:spcBef>
                <a:spcPct val="30000"/>
              </a:spcBef>
              <a:spcAft>
                <a:spcPct val="0"/>
              </a:spcAft>
              <a:defRPr sz="1200">
                <a:solidFill>
                  <a:schemeClr val="tx1"/>
                </a:solidFill>
                <a:latin typeface="Arial" charset="0"/>
                <a:cs typeface="Arial" charset="0"/>
              </a:defRPr>
            </a:lvl6pPr>
            <a:lvl7pPr marL="2963318" indent="-227949" defTabSz="922794" eaLnBrk="0" fontAlgn="base" hangingPunct="0">
              <a:spcBef>
                <a:spcPct val="30000"/>
              </a:spcBef>
              <a:spcAft>
                <a:spcPct val="0"/>
              </a:spcAft>
              <a:defRPr sz="1200">
                <a:solidFill>
                  <a:schemeClr val="tx1"/>
                </a:solidFill>
                <a:latin typeface="Arial" charset="0"/>
                <a:cs typeface="Arial" charset="0"/>
              </a:defRPr>
            </a:lvl7pPr>
            <a:lvl8pPr marL="3416068" indent="-227949" defTabSz="922794" eaLnBrk="0" fontAlgn="base" hangingPunct="0">
              <a:spcBef>
                <a:spcPct val="30000"/>
              </a:spcBef>
              <a:spcAft>
                <a:spcPct val="0"/>
              </a:spcAft>
              <a:defRPr sz="1200">
                <a:solidFill>
                  <a:schemeClr val="tx1"/>
                </a:solidFill>
                <a:latin typeface="Arial" charset="0"/>
                <a:cs typeface="Arial" charset="0"/>
              </a:defRPr>
            </a:lvl8pPr>
            <a:lvl9pPr marL="3868819" indent="-227949" defTabSz="9227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dirty="0">
                <a:solidFill>
                  <a:prstClr val="black"/>
                </a:solidFill>
              </a:rPr>
              <a:t>UNCLASSIFIED//For Official Use Only</a:t>
            </a:r>
          </a:p>
          <a:p>
            <a:pPr eaLnBrk="1" hangingPunct="1">
              <a:spcBef>
                <a:spcPct val="0"/>
              </a:spcBef>
            </a:pPr>
            <a:endParaRPr lang="en-US" altLang="en-US" dirty="0">
              <a:solidFill>
                <a:prstClr val="black"/>
              </a:solidFill>
            </a:endParaRPr>
          </a:p>
        </p:txBody>
      </p:sp>
      <p:sp>
        <p:nvSpPr>
          <p:cNvPr id="5120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94" eaLnBrk="0" hangingPunct="0">
              <a:spcBef>
                <a:spcPct val="30000"/>
              </a:spcBef>
              <a:defRPr sz="1200">
                <a:solidFill>
                  <a:schemeClr val="tx1"/>
                </a:solidFill>
                <a:latin typeface="Arial" charset="0"/>
                <a:cs typeface="Arial" charset="0"/>
              </a:defRPr>
            </a:lvl1pPr>
            <a:lvl2pPr marL="742007" indent="-284542" defTabSz="922794" eaLnBrk="0" hangingPunct="0">
              <a:spcBef>
                <a:spcPct val="30000"/>
              </a:spcBef>
              <a:defRPr sz="1200">
                <a:solidFill>
                  <a:schemeClr val="tx1"/>
                </a:solidFill>
                <a:latin typeface="Arial" charset="0"/>
                <a:cs typeface="Arial" charset="0"/>
              </a:defRPr>
            </a:lvl2pPr>
            <a:lvl3pPr marL="1142882" indent="-227949" defTabSz="922794" eaLnBrk="0" hangingPunct="0">
              <a:spcBef>
                <a:spcPct val="30000"/>
              </a:spcBef>
              <a:defRPr sz="1200">
                <a:solidFill>
                  <a:schemeClr val="tx1"/>
                </a:solidFill>
                <a:latin typeface="Arial" charset="0"/>
                <a:cs typeface="Arial" charset="0"/>
              </a:defRPr>
            </a:lvl3pPr>
            <a:lvl4pPr marL="1600349" indent="-227949" defTabSz="922794" eaLnBrk="0" hangingPunct="0">
              <a:spcBef>
                <a:spcPct val="30000"/>
              </a:spcBef>
              <a:defRPr sz="1200">
                <a:solidFill>
                  <a:schemeClr val="tx1"/>
                </a:solidFill>
                <a:latin typeface="Arial" charset="0"/>
                <a:cs typeface="Arial" charset="0"/>
              </a:defRPr>
            </a:lvl4pPr>
            <a:lvl5pPr marL="2057816" indent="-227949" defTabSz="922794" eaLnBrk="0" hangingPunct="0">
              <a:spcBef>
                <a:spcPct val="30000"/>
              </a:spcBef>
              <a:defRPr sz="1200">
                <a:solidFill>
                  <a:schemeClr val="tx1"/>
                </a:solidFill>
                <a:latin typeface="Arial" charset="0"/>
                <a:cs typeface="Arial" charset="0"/>
              </a:defRPr>
            </a:lvl5pPr>
            <a:lvl6pPr marL="2510568" indent="-227949" defTabSz="922794" eaLnBrk="0" fontAlgn="base" hangingPunct="0">
              <a:spcBef>
                <a:spcPct val="30000"/>
              </a:spcBef>
              <a:spcAft>
                <a:spcPct val="0"/>
              </a:spcAft>
              <a:defRPr sz="1200">
                <a:solidFill>
                  <a:schemeClr val="tx1"/>
                </a:solidFill>
                <a:latin typeface="Arial" charset="0"/>
                <a:cs typeface="Arial" charset="0"/>
              </a:defRPr>
            </a:lvl6pPr>
            <a:lvl7pPr marL="2963318" indent="-227949" defTabSz="922794" eaLnBrk="0" fontAlgn="base" hangingPunct="0">
              <a:spcBef>
                <a:spcPct val="30000"/>
              </a:spcBef>
              <a:spcAft>
                <a:spcPct val="0"/>
              </a:spcAft>
              <a:defRPr sz="1200">
                <a:solidFill>
                  <a:schemeClr val="tx1"/>
                </a:solidFill>
                <a:latin typeface="Arial" charset="0"/>
                <a:cs typeface="Arial" charset="0"/>
              </a:defRPr>
            </a:lvl7pPr>
            <a:lvl8pPr marL="3416068" indent="-227949" defTabSz="922794" eaLnBrk="0" fontAlgn="base" hangingPunct="0">
              <a:spcBef>
                <a:spcPct val="30000"/>
              </a:spcBef>
              <a:spcAft>
                <a:spcPct val="0"/>
              </a:spcAft>
              <a:defRPr sz="1200">
                <a:solidFill>
                  <a:schemeClr val="tx1"/>
                </a:solidFill>
                <a:latin typeface="Arial" charset="0"/>
                <a:cs typeface="Arial" charset="0"/>
              </a:defRPr>
            </a:lvl8pPr>
            <a:lvl9pPr marL="3868819" indent="-227949" defTabSz="9227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dirty="0">
                <a:solidFill>
                  <a:prstClr val="black"/>
                </a:solidFill>
              </a:rPr>
              <a:t>UNCLASSIFIED//For Official Use Only</a:t>
            </a:r>
          </a:p>
          <a:p>
            <a:pPr eaLnBrk="1" hangingPunct="1">
              <a:spcBef>
                <a:spcPct val="0"/>
              </a:spcBef>
            </a:pPr>
            <a:endParaRPr lang="en-US" altLang="en-US" dirty="0">
              <a:solidFill>
                <a:prstClr val="black"/>
              </a:solidFill>
            </a:endParaRPr>
          </a:p>
        </p:txBody>
      </p:sp>
      <p:sp>
        <p:nvSpPr>
          <p:cNvPr id="5120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94" eaLnBrk="0" hangingPunct="0">
              <a:spcBef>
                <a:spcPct val="30000"/>
              </a:spcBef>
              <a:defRPr sz="1200">
                <a:solidFill>
                  <a:schemeClr val="tx1"/>
                </a:solidFill>
                <a:latin typeface="Arial" charset="0"/>
                <a:cs typeface="Arial" charset="0"/>
              </a:defRPr>
            </a:lvl1pPr>
            <a:lvl2pPr marL="742007" indent="-284542" defTabSz="922794" eaLnBrk="0" hangingPunct="0">
              <a:spcBef>
                <a:spcPct val="30000"/>
              </a:spcBef>
              <a:defRPr sz="1200">
                <a:solidFill>
                  <a:schemeClr val="tx1"/>
                </a:solidFill>
                <a:latin typeface="Arial" charset="0"/>
                <a:cs typeface="Arial" charset="0"/>
              </a:defRPr>
            </a:lvl2pPr>
            <a:lvl3pPr marL="1142882" indent="-227949" defTabSz="922794" eaLnBrk="0" hangingPunct="0">
              <a:spcBef>
                <a:spcPct val="30000"/>
              </a:spcBef>
              <a:defRPr sz="1200">
                <a:solidFill>
                  <a:schemeClr val="tx1"/>
                </a:solidFill>
                <a:latin typeface="Arial" charset="0"/>
                <a:cs typeface="Arial" charset="0"/>
              </a:defRPr>
            </a:lvl3pPr>
            <a:lvl4pPr marL="1600349" indent="-227949" defTabSz="922794" eaLnBrk="0" hangingPunct="0">
              <a:spcBef>
                <a:spcPct val="30000"/>
              </a:spcBef>
              <a:defRPr sz="1200">
                <a:solidFill>
                  <a:schemeClr val="tx1"/>
                </a:solidFill>
                <a:latin typeface="Arial" charset="0"/>
                <a:cs typeface="Arial" charset="0"/>
              </a:defRPr>
            </a:lvl4pPr>
            <a:lvl5pPr marL="2057816" indent="-227949" defTabSz="922794" eaLnBrk="0" hangingPunct="0">
              <a:spcBef>
                <a:spcPct val="30000"/>
              </a:spcBef>
              <a:defRPr sz="1200">
                <a:solidFill>
                  <a:schemeClr val="tx1"/>
                </a:solidFill>
                <a:latin typeface="Arial" charset="0"/>
                <a:cs typeface="Arial" charset="0"/>
              </a:defRPr>
            </a:lvl5pPr>
            <a:lvl6pPr marL="2510568" indent="-227949" defTabSz="922794" eaLnBrk="0" fontAlgn="base" hangingPunct="0">
              <a:spcBef>
                <a:spcPct val="30000"/>
              </a:spcBef>
              <a:spcAft>
                <a:spcPct val="0"/>
              </a:spcAft>
              <a:defRPr sz="1200">
                <a:solidFill>
                  <a:schemeClr val="tx1"/>
                </a:solidFill>
                <a:latin typeface="Arial" charset="0"/>
                <a:cs typeface="Arial" charset="0"/>
              </a:defRPr>
            </a:lvl6pPr>
            <a:lvl7pPr marL="2963318" indent="-227949" defTabSz="922794" eaLnBrk="0" fontAlgn="base" hangingPunct="0">
              <a:spcBef>
                <a:spcPct val="30000"/>
              </a:spcBef>
              <a:spcAft>
                <a:spcPct val="0"/>
              </a:spcAft>
              <a:defRPr sz="1200">
                <a:solidFill>
                  <a:schemeClr val="tx1"/>
                </a:solidFill>
                <a:latin typeface="Arial" charset="0"/>
                <a:cs typeface="Arial" charset="0"/>
              </a:defRPr>
            </a:lvl7pPr>
            <a:lvl8pPr marL="3416068" indent="-227949" defTabSz="922794" eaLnBrk="0" fontAlgn="base" hangingPunct="0">
              <a:spcBef>
                <a:spcPct val="30000"/>
              </a:spcBef>
              <a:spcAft>
                <a:spcPct val="0"/>
              </a:spcAft>
              <a:defRPr sz="1200">
                <a:solidFill>
                  <a:schemeClr val="tx1"/>
                </a:solidFill>
                <a:latin typeface="Arial" charset="0"/>
                <a:cs typeface="Arial" charset="0"/>
              </a:defRPr>
            </a:lvl8pPr>
            <a:lvl9pPr marL="3868819" indent="-227949" defTabSz="92279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7721202-A08E-45AC-A577-98A16C065051}" type="slidenum">
              <a:rPr lang="en-US" altLang="en-US">
                <a:solidFill>
                  <a:prstClr val="black"/>
                </a:solidFill>
              </a:rPr>
              <a:pPr eaLnBrk="1" hangingPunct="1">
                <a:spcBef>
                  <a:spcPct val="0"/>
                </a:spcBef>
              </a:pPr>
              <a:t>18</a:t>
            </a:fld>
            <a:endParaRPr lang="en-US" altLang="en-US" dirty="0">
              <a:solidFill>
                <a:prstClr val="black"/>
              </a:solidFill>
            </a:endParaRPr>
          </a:p>
        </p:txBody>
      </p:sp>
      <p:sp>
        <p:nvSpPr>
          <p:cNvPr id="51205" name="Rectangle 2"/>
          <p:cNvSpPr>
            <a:spLocks noGrp="1" noRot="1" noChangeAspect="1" noChangeArrowheads="1" noTextEdit="1"/>
          </p:cNvSpPr>
          <p:nvPr>
            <p:ph type="sldImg"/>
          </p:nvPr>
        </p:nvSpPr>
        <p:spPr>
          <a:ln/>
        </p:spPr>
      </p:sp>
      <p:sp>
        <p:nvSpPr>
          <p:cNvPr id="512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2668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B730D2-7A6B-4E4D-9306-1156AB742F23}" type="slidenum">
              <a:rPr lang="en-US"/>
              <a:pPr/>
              <a:t>20</a:t>
            </a:fld>
            <a:endParaRPr lang="en-US"/>
          </a:p>
        </p:txBody>
      </p:sp>
      <p:sp>
        <p:nvSpPr>
          <p:cNvPr id="1335298" name="Rectangle 2"/>
          <p:cNvSpPr>
            <a:spLocks noGrp="1" noRot="1" noChangeAspect="1" noChangeArrowheads="1" noTextEdit="1"/>
          </p:cNvSpPr>
          <p:nvPr>
            <p:ph type="sldImg"/>
          </p:nvPr>
        </p:nvSpPr>
        <p:spPr>
          <a:xfrm>
            <a:off x="1354138" y="784225"/>
            <a:ext cx="4319587" cy="3240088"/>
          </a:xfrm>
          <a:ln w="12700" cap="flat">
            <a:solidFill>
              <a:schemeClr val="tx1"/>
            </a:solidFill>
          </a:ln>
        </p:spPr>
      </p:sp>
      <p:sp>
        <p:nvSpPr>
          <p:cNvPr id="1335299" name="Rectangle 3"/>
          <p:cNvSpPr>
            <a:spLocks noGrp="1" noChangeArrowheads="1"/>
          </p:cNvSpPr>
          <p:nvPr>
            <p:ph type="body" idx="1"/>
          </p:nvPr>
        </p:nvSpPr>
        <p:spPr>
          <a:xfrm>
            <a:off x="935462" y="4422697"/>
            <a:ext cx="5152179" cy="4186078"/>
          </a:xfrm>
          <a:ln/>
        </p:spPr>
        <p:txBody>
          <a:bodyPr lIns="92899" tIns="45635" rIns="92899" bIns="45635"/>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17419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2393">
              <a:defRPr/>
            </a:pPr>
            <a:fld id="{1A83EF23-282B-4096-A2FD-7AE6A9439867}" type="slidenum">
              <a:rPr lang="en-US">
                <a:solidFill>
                  <a:prstClr val="black"/>
                </a:solidFill>
                <a:latin typeface="Calibri" panose="020F0502020204030204"/>
              </a:rPr>
              <a:pPr defTabSz="932393">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145154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2393">
              <a:defRPr/>
            </a:pPr>
            <a:fld id="{1A83EF23-282B-4096-A2FD-7AE6A9439867}" type="slidenum">
              <a:rPr lang="en-US">
                <a:solidFill>
                  <a:prstClr val="black"/>
                </a:solidFill>
                <a:latin typeface="Calibri" panose="020F0502020204030204"/>
              </a:rPr>
              <a:pPr defTabSz="932393">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4271358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6204" lvl="1" indent="-298419" eaLnBrk="1" hangingPunct="1">
              <a:spcBef>
                <a:spcPct val="0"/>
              </a:spcBef>
            </a:pPr>
            <a:r>
              <a:rPr lang="en-US" sz="2000" b="1" dirty="0"/>
              <a:t>Measure the training required to produce the required task outputs under the selected task conditions</a:t>
            </a:r>
          </a:p>
          <a:p>
            <a:pPr marL="576204" lvl="1" indent="-298419" eaLnBrk="1" hangingPunct="1">
              <a:spcBef>
                <a:spcPct val="0"/>
              </a:spcBef>
            </a:pPr>
            <a:r>
              <a:rPr lang="en-US" sz="2000" b="1" dirty="0"/>
              <a:t>Link E-coded training events to METs</a:t>
            </a:r>
          </a:p>
          <a:p>
            <a:pPr marL="576204" lvl="1" indent="-298419" eaLnBrk="1" hangingPunct="1">
              <a:spcBef>
                <a:spcPct val="0"/>
              </a:spcBef>
            </a:pPr>
            <a:r>
              <a:rPr lang="en-US" sz="2000" b="1" dirty="0"/>
              <a:t>Use current T&amp;R as the starting point (May identify new requirements for the next T&amp;R cycle)</a:t>
            </a:r>
          </a:p>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34" indent="-285667" eaLnBrk="0" hangingPunct="0">
              <a:spcBef>
                <a:spcPct val="30000"/>
              </a:spcBef>
              <a:defRPr sz="1200">
                <a:solidFill>
                  <a:schemeClr val="tx1"/>
                </a:solidFill>
                <a:latin typeface="Arial" charset="0"/>
              </a:defRPr>
            </a:lvl2pPr>
            <a:lvl3pPr marL="1142668" indent="-228532" eaLnBrk="0" hangingPunct="0">
              <a:spcBef>
                <a:spcPct val="30000"/>
              </a:spcBef>
              <a:defRPr sz="1200">
                <a:solidFill>
                  <a:schemeClr val="tx1"/>
                </a:solidFill>
                <a:latin typeface="Arial" charset="0"/>
              </a:defRPr>
            </a:lvl3pPr>
            <a:lvl4pPr marL="1599735" indent="-228532" eaLnBrk="0" hangingPunct="0">
              <a:spcBef>
                <a:spcPct val="30000"/>
              </a:spcBef>
              <a:defRPr sz="1200">
                <a:solidFill>
                  <a:schemeClr val="tx1"/>
                </a:solidFill>
                <a:latin typeface="Arial" charset="0"/>
              </a:defRPr>
            </a:lvl4pPr>
            <a:lvl5pPr marL="2056803" indent="-228532" eaLnBrk="0" hangingPunct="0">
              <a:spcBef>
                <a:spcPct val="30000"/>
              </a:spcBef>
              <a:defRPr sz="1200">
                <a:solidFill>
                  <a:schemeClr val="tx1"/>
                </a:solidFill>
                <a:latin typeface="Arial" charset="0"/>
              </a:defRPr>
            </a:lvl5pPr>
            <a:lvl6pPr marL="2513870" indent="-228532" eaLnBrk="0" fontAlgn="base" hangingPunct="0">
              <a:spcBef>
                <a:spcPct val="30000"/>
              </a:spcBef>
              <a:spcAft>
                <a:spcPct val="0"/>
              </a:spcAft>
              <a:defRPr sz="1200">
                <a:solidFill>
                  <a:schemeClr val="tx1"/>
                </a:solidFill>
                <a:latin typeface="Arial" charset="0"/>
              </a:defRPr>
            </a:lvl6pPr>
            <a:lvl7pPr marL="2970936" indent="-228532" eaLnBrk="0" fontAlgn="base" hangingPunct="0">
              <a:spcBef>
                <a:spcPct val="30000"/>
              </a:spcBef>
              <a:spcAft>
                <a:spcPct val="0"/>
              </a:spcAft>
              <a:defRPr sz="1200">
                <a:solidFill>
                  <a:schemeClr val="tx1"/>
                </a:solidFill>
                <a:latin typeface="Arial" charset="0"/>
              </a:defRPr>
            </a:lvl7pPr>
            <a:lvl8pPr marL="3428003" indent="-228532" eaLnBrk="0" fontAlgn="base" hangingPunct="0">
              <a:spcBef>
                <a:spcPct val="30000"/>
              </a:spcBef>
              <a:spcAft>
                <a:spcPct val="0"/>
              </a:spcAft>
              <a:defRPr sz="1200">
                <a:solidFill>
                  <a:schemeClr val="tx1"/>
                </a:solidFill>
                <a:latin typeface="Arial" charset="0"/>
              </a:defRPr>
            </a:lvl8pPr>
            <a:lvl9pPr marL="3885070" indent="-228532"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34" indent="-285667" eaLnBrk="0" hangingPunct="0">
              <a:spcBef>
                <a:spcPct val="30000"/>
              </a:spcBef>
              <a:defRPr sz="1200">
                <a:solidFill>
                  <a:schemeClr val="tx1"/>
                </a:solidFill>
                <a:latin typeface="Arial" charset="0"/>
              </a:defRPr>
            </a:lvl2pPr>
            <a:lvl3pPr marL="1142668" indent="-228532" eaLnBrk="0" hangingPunct="0">
              <a:spcBef>
                <a:spcPct val="30000"/>
              </a:spcBef>
              <a:defRPr sz="1200">
                <a:solidFill>
                  <a:schemeClr val="tx1"/>
                </a:solidFill>
                <a:latin typeface="Arial" charset="0"/>
              </a:defRPr>
            </a:lvl3pPr>
            <a:lvl4pPr marL="1599735" indent="-228532" eaLnBrk="0" hangingPunct="0">
              <a:spcBef>
                <a:spcPct val="30000"/>
              </a:spcBef>
              <a:defRPr sz="1200">
                <a:solidFill>
                  <a:schemeClr val="tx1"/>
                </a:solidFill>
                <a:latin typeface="Arial" charset="0"/>
              </a:defRPr>
            </a:lvl4pPr>
            <a:lvl5pPr marL="2056803" indent="-228532" eaLnBrk="0" hangingPunct="0">
              <a:spcBef>
                <a:spcPct val="30000"/>
              </a:spcBef>
              <a:defRPr sz="1200">
                <a:solidFill>
                  <a:schemeClr val="tx1"/>
                </a:solidFill>
                <a:latin typeface="Arial" charset="0"/>
              </a:defRPr>
            </a:lvl5pPr>
            <a:lvl6pPr marL="2513870" indent="-228532" eaLnBrk="0" fontAlgn="base" hangingPunct="0">
              <a:spcBef>
                <a:spcPct val="30000"/>
              </a:spcBef>
              <a:spcAft>
                <a:spcPct val="0"/>
              </a:spcAft>
              <a:defRPr sz="1200">
                <a:solidFill>
                  <a:schemeClr val="tx1"/>
                </a:solidFill>
                <a:latin typeface="Arial" charset="0"/>
              </a:defRPr>
            </a:lvl6pPr>
            <a:lvl7pPr marL="2970936" indent="-228532" eaLnBrk="0" fontAlgn="base" hangingPunct="0">
              <a:spcBef>
                <a:spcPct val="30000"/>
              </a:spcBef>
              <a:spcAft>
                <a:spcPct val="0"/>
              </a:spcAft>
              <a:defRPr sz="1200">
                <a:solidFill>
                  <a:schemeClr val="tx1"/>
                </a:solidFill>
                <a:latin typeface="Arial" charset="0"/>
              </a:defRPr>
            </a:lvl7pPr>
            <a:lvl8pPr marL="3428003" indent="-228532" eaLnBrk="0" fontAlgn="base" hangingPunct="0">
              <a:spcBef>
                <a:spcPct val="30000"/>
              </a:spcBef>
              <a:spcAft>
                <a:spcPct val="0"/>
              </a:spcAft>
              <a:defRPr sz="1200">
                <a:solidFill>
                  <a:schemeClr val="tx1"/>
                </a:solidFill>
                <a:latin typeface="Arial" charset="0"/>
              </a:defRPr>
            </a:lvl8pPr>
            <a:lvl9pPr marL="3885070" indent="-228532"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27</a:t>
            </a:fld>
            <a:endParaRPr lang="en-US" altLang="en-US">
              <a:solidFill>
                <a:prstClr val="black"/>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14720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31</a:t>
            </a:fld>
            <a:endParaRPr lang="en-US"/>
          </a:p>
        </p:txBody>
      </p:sp>
    </p:spTree>
    <p:extLst>
      <p:ext uri="{BB962C8B-B14F-4D97-AF65-F5344CB8AC3E}">
        <p14:creationId xmlns:p14="http://schemas.microsoft.com/office/powerpoint/2010/main" val="4257560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8FDF75B-FDE0-4426-B546-982E9533CCFF}" type="slidenum">
              <a:rPr lang="en-US">
                <a:solidFill>
                  <a:srgbClr val="000000"/>
                </a:solidFill>
              </a:rPr>
              <a:pPr>
                <a:defRPr/>
              </a:pPr>
              <a:t>32</a:t>
            </a:fld>
            <a:endParaRPr lang="en-US">
              <a:solidFill>
                <a:srgbClr val="000000"/>
              </a:solidFill>
            </a:endParaRPr>
          </a:p>
        </p:txBody>
      </p:sp>
      <p:sp>
        <p:nvSpPr>
          <p:cNvPr id="3993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65" tIns="46632" rIns="93265" bIns="46632" numCol="1" anchor="t" anchorCtr="0" compatLnSpc="1">
            <a:prstTxWarp prst="textNoShape">
              <a:avLst/>
            </a:prstTxWarp>
          </a:bodyPr>
          <a:lstStyle/>
          <a:p>
            <a:pPr eaLnBrk="1" hangingPunct="1">
              <a:lnSpc>
                <a:spcPct val="80000"/>
              </a:lnSpc>
              <a:spcBef>
                <a:spcPct val="0"/>
              </a:spcBef>
            </a:pPr>
            <a:r>
              <a:rPr lang="en-US" sz="800" b="1" dirty="0"/>
              <a:t>  </a:t>
            </a:r>
            <a:endParaRPr lang="en-US" sz="800" dirty="0"/>
          </a:p>
          <a:p>
            <a:pPr eaLnBrk="1" hangingPunct="1">
              <a:lnSpc>
                <a:spcPct val="80000"/>
              </a:lnSpc>
              <a:spcBef>
                <a:spcPct val="0"/>
              </a:spcBef>
            </a:pPr>
            <a:endParaRPr lang="en-US" sz="800" dirty="0"/>
          </a:p>
          <a:p>
            <a:pPr eaLnBrk="1" hangingPunct="1">
              <a:lnSpc>
                <a:spcPct val="80000"/>
              </a:lnSpc>
              <a:spcBef>
                <a:spcPct val="0"/>
              </a:spcBef>
            </a:pPr>
            <a:endParaRPr lang="en-US" sz="800" b="1" dirty="0"/>
          </a:p>
          <a:p>
            <a:pPr eaLnBrk="1" hangingPunct="1">
              <a:lnSpc>
                <a:spcPct val="80000"/>
              </a:lnSpc>
              <a:spcBef>
                <a:spcPct val="0"/>
              </a:spcBef>
            </a:pPr>
            <a:endParaRPr lang="en-US" sz="800" dirty="0"/>
          </a:p>
        </p:txBody>
      </p:sp>
      <p:sp>
        <p:nvSpPr>
          <p:cNvPr id="39941" name="Slide Number Placeholder 3"/>
          <p:cNvSpPr txBox="1">
            <a:spLocks noGrp="1"/>
          </p:cNvSpPr>
          <p:nvPr/>
        </p:nvSpPr>
        <p:spPr bwMode="auto">
          <a:xfrm>
            <a:off x="3978135" y="8842033"/>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5" tIns="46632" rIns="93265" bIns="46632" anchor="b"/>
          <a:lstStyle>
            <a:lvl1pPr defTabSz="896938" eaLnBrk="0" hangingPunct="0">
              <a:defRPr>
                <a:solidFill>
                  <a:schemeClr val="tx1"/>
                </a:solidFill>
                <a:latin typeface="Arial" charset="0"/>
              </a:defRPr>
            </a:lvl1pPr>
            <a:lvl2pPr marL="742950" indent="-285750" defTabSz="896938" eaLnBrk="0" hangingPunct="0">
              <a:defRPr>
                <a:solidFill>
                  <a:schemeClr val="tx1"/>
                </a:solidFill>
                <a:latin typeface="Arial" charset="0"/>
              </a:defRPr>
            </a:lvl2pPr>
            <a:lvl3pPr marL="1143000" indent="-228600" defTabSz="896938" eaLnBrk="0" hangingPunct="0">
              <a:defRPr>
                <a:solidFill>
                  <a:schemeClr val="tx1"/>
                </a:solidFill>
                <a:latin typeface="Arial" charset="0"/>
              </a:defRPr>
            </a:lvl3pPr>
            <a:lvl4pPr marL="1600200" indent="-228600" defTabSz="896938" eaLnBrk="0" hangingPunct="0">
              <a:defRPr>
                <a:solidFill>
                  <a:schemeClr val="tx1"/>
                </a:solidFill>
                <a:latin typeface="Arial" charset="0"/>
              </a:defRPr>
            </a:lvl4pPr>
            <a:lvl5pPr marL="2057400" indent="-228600" defTabSz="896938" eaLnBrk="0" hangingPunct="0">
              <a:defRPr>
                <a:solidFill>
                  <a:schemeClr val="tx1"/>
                </a:solidFill>
                <a:latin typeface="Arial" charset="0"/>
              </a:defRPr>
            </a:lvl5pPr>
            <a:lvl6pPr marL="2514600" indent="-228600" defTabSz="896938" eaLnBrk="0" fontAlgn="base" hangingPunct="0">
              <a:spcBef>
                <a:spcPct val="0"/>
              </a:spcBef>
              <a:spcAft>
                <a:spcPct val="0"/>
              </a:spcAft>
              <a:defRPr>
                <a:solidFill>
                  <a:schemeClr val="tx1"/>
                </a:solidFill>
                <a:latin typeface="Arial" charset="0"/>
              </a:defRPr>
            </a:lvl6pPr>
            <a:lvl7pPr marL="2971800" indent="-228600" defTabSz="896938" eaLnBrk="0" fontAlgn="base" hangingPunct="0">
              <a:spcBef>
                <a:spcPct val="0"/>
              </a:spcBef>
              <a:spcAft>
                <a:spcPct val="0"/>
              </a:spcAft>
              <a:defRPr>
                <a:solidFill>
                  <a:schemeClr val="tx1"/>
                </a:solidFill>
                <a:latin typeface="Arial" charset="0"/>
              </a:defRPr>
            </a:lvl7pPr>
            <a:lvl8pPr marL="3429000" indent="-228600" defTabSz="896938" eaLnBrk="0" fontAlgn="base" hangingPunct="0">
              <a:spcBef>
                <a:spcPct val="0"/>
              </a:spcBef>
              <a:spcAft>
                <a:spcPct val="0"/>
              </a:spcAft>
              <a:defRPr>
                <a:solidFill>
                  <a:schemeClr val="tx1"/>
                </a:solidFill>
                <a:latin typeface="Arial" charset="0"/>
              </a:defRPr>
            </a:lvl8pPr>
            <a:lvl9pPr marL="3886200" indent="-228600" defTabSz="896938" eaLnBrk="0" fontAlgn="base" hangingPunct="0">
              <a:spcBef>
                <a:spcPct val="0"/>
              </a:spcBef>
              <a:spcAft>
                <a:spcPct val="0"/>
              </a:spcAft>
              <a:defRPr>
                <a:solidFill>
                  <a:schemeClr val="tx1"/>
                </a:solidFill>
                <a:latin typeface="Arial" charset="0"/>
              </a:defRPr>
            </a:lvl9pPr>
          </a:lstStyle>
          <a:p>
            <a:pPr algn="r" eaLnBrk="1" hangingPunct="1"/>
            <a:fld id="{3E7E8D3C-89FF-4DFB-8A8D-7B190F49463C}" type="slidenum">
              <a:rPr lang="en-US" sz="1200">
                <a:solidFill>
                  <a:srgbClr val="000000"/>
                </a:solidFill>
              </a:rPr>
              <a:pPr algn="r" eaLnBrk="1" hangingPunct="1"/>
              <a:t>32</a:t>
            </a:fld>
            <a:endParaRPr lang="en-US" sz="1200" dirty="0">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8814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6B47-ED30-45DA-B4CB-B936B396D7A9}" type="slidenum">
              <a:rPr lang="en-US"/>
              <a:pPr/>
              <a:t>2</a:t>
            </a:fld>
            <a:endParaRPr lang="en-US"/>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07865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C4AF65-3DF6-4B6A-837A-98194FEB5BC1}" type="slidenum">
              <a:rPr lang="en-US" smtClean="0"/>
              <a:pPr/>
              <a:t>34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1909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281" rtl="0" eaLnBrk="0" fontAlgn="base" latinLnBrk="0" hangingPunct="0">
              <a:lnSpc>
                <a:spcPct val="100000"/>
              </a:lnSpc>
              <a:spcBef>
                <a:spcPct val="0"/>
              </a:spcBef>
              <a:spcAft>
                <a:spcPct val="0"/>
              </a:spcAft>
              <a:buClrTx/>
              <a:buSzTx/>
              <a:buFontTx/>
              <a:buNone/>
              <a:tabLst/>
              <a:defRPr/>
            </a:pPr>
            <a:fld id="{91B10A9C-436A-4B07-B168-4D228D861BFD}"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27281"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85122" name="Rectangle 2"/>
          <p:cNvSpPr>
            <a:spLocks noGrp="1" noRot="1" noChangeAspect="1" noChangeArrowheads="1" noTextEdit="1"/>
          </p:cNvSpPr>
          <p:nvPr>
            <p:ph type="sldImg"/>
          </p:nvPr>
        </p:nvSpPr>
        <p:spPr>
          <a:xfrm>
            <a:off x="1155700" y="690563"/>
            <a:ext cx="4711700" cy="3533775"/>
          </a:xfrm>
          <a:ln/>
        </p:spPr>
      </p:sp>
      <p:sp>
        <p:nvSpPr>
          <p:cNvPr id="1285123" name="Rectangle 3"/>
          <p:cNvSpPr>
            <a:spLocks noGrp="1" noChangeArrowheads="1"/>
          </p:cNvSpPr>
          <p:nvPr>
            <p:ph type="body" idx="1"/>
          </p:nvPr>
        </p:nvSpPr>
        <p:spPr>
          <a:xfrm>
            <a:off x="1402397" y="4454461"/>
            <a:ext cx="4477186" cy="4149552"/>
          </a:xfrm>
        </p:spPr>
        <p:txBody>
          <a:bodyPr/>
          <a:lstStyle/>
          <a:p>
            <a:pPr eaLnBrk="1" hangingPunct="1">
              <a:spcBef>
                <a:spcPct val="50000"/>
              </a:spcBef>
              <a:buFontTx/>
              <a:buNone/>
            </a:pPr>
            <a:r>
              <a:rPr lang="en-US">
                <a:latin typeface="Arial" charset="0"/>
                <a:cs typeface="Times New Roman" pitchFamily="18" charset="0"/>
              </a:rPr>
              <a:t> </a:t>
            </a:r>
            <a:endParaRPr lang="en-US"/>
          </a:p>
        </p:txBody>
      </p:sp>
    </p:spTree>
    <p:extLst>
      <p:ext uri="{BB962C8B-B14F-4D97-AF65-F5344CB8AC3E}">
        <p14:creationId xmlns:p14="http://schemas.microsoft.com/office/powerpoint/2010/main" val="200812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CE09FB-3D3A-4F3C-B0B6-89DCE1FE91B8}" type="slidenum">
              <a:rPr lang="en-US"/>
              <a:pPr/>
              <a:t>38</a:t>
            </a:fld>
            <a:endParaRPr lang="en-US"/>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3973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43</a:t>
            </a:fld>
            <a:endParaRPr lang="en-US"/>
          </a:p>
        </p:txBody>
      </p:sp>
    </p:spTree>
    <p:extLst>
      <p:ext uri="{BB962C8B-B14F-4D97-AF65-F5344CB8AC3E}">
        <p14:creationId xmlns:p14="http://schemas.microsoft.com/office/powerpoint/2010/main" val="27081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28" eaLnBrk="0" hangingPunct="0">
              <a:defRPr sz="2400">
                <a:solidFill>
                  <a:schemeClr val="tx1"/>
                </a:solidFill>
                <a:latin typeface="Times New Roman" pitchFamily="18" charset="0"/>
                <a:cs typeface="Times New Roman" pitchFamily="18" charset="0"/>
              </a:defRPr>
            </a:lvl1pPr>
            <a:lvl2pPr marL="743171" indent="-285835" defTabSz="933728" eaLnBrk="0" hangingPunct="0">
              <a:defRPr sz="2400">
                <a:solidFill>
                  <a:schemeClr val="tx1"/>
                </a:solidFill>
                <a:latin typeface="Times New Roman" pitchFamily="18" charset="0"/>
                <a:cs typeface="Times New Roman" pitchFamily="18" charset="0"/>
              </a:defRPr>
            </a:lvl2pPr>
            <a:lvl3pPr marL="1143340" indent="-228668" defTabSz="933728" eaLnBrk="0" hangingPunct="0">
              <a:defRPr sz="2400">
                <a:solidFill>
                  <a:schemeClr val="tx1"/>
                </a:solidFill>
                <a:latin typeface="Times New Roman" pitchFamily="18" charset="0"/>
                <a:cs typeface="Times New Roman" pitchFamily="18" charset="0"/>
              </a:defRPr>
            </a:lvl3pPr>
            <a:lvl4pPr marL="1600677" indent="-228668" defTabSz="933728" eaLnBrk="0" hangingPunct="0">
              <a:defRPr sz="2400">
                <a:solidFill>
                  <a:schemeClr val="tx1"/>
                </a:solidFill>
                <a:latin typeface="Times New Roman" pitchFamily="18" charset="0"/>
                <a:cs typeface="Times New Roman" pitchFamily="18" charset="0"/>
              </a:defRPr>
            </a:lvl4pPr>
            <a:lvl5pPr marL="2058013" indent="-228668" defTabSz="933728" eaLnBrk="0" hangingPunct="0">
              <a:defRPr sz="2400">
                <a:solidFill>
                  <a:schemeClr val="tx1"/>
                </a:solidFill>
                <a:latin typeface="Times New Roman" pitchFamily="18" charset="0"/>
                <a:cs typeface="Times New Roman" pitchFamily="18" charset="0"/>
              </a:defRPr>
            </a:lvl5pPr>
            <a:lvl6pPr marL="2515349"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2686"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30022"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7359"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26437C8E-9D2F-4586-A1DD-6B0959AAD5D9}" type="slidenum">
              <a:rPr lang="en-US" altLang="en-US" sz="1200"/>
              <a:pPr eaLnBrk="1" hangingPunct="1"/>
              <a:t>3</a:t>
            </a:fld>
            <a:endParaRPr lang="en-US" altLang="en-US" sz="1200" dirty="0"/>
          </a:p>
        </p:txBody>
      </p:sp>
      <p:sp>
        <p:nvSpPr>
          <p:cNvPr id="18435" name="Rectangle 2"/>
          <p:cNvSpPr>
            <a:spLocks noGrp="1" noRot="1" noChangeAspect="1" noChangeArrowheads="1" noTextEdit="1"/>
          </p:cNvSpPr>
          <p:nvPr>
            <p:ph type="sldImg"/>
          </p:nvPr>
        </p:nvSpPr>
        <p:spPr>
          <a:xfrm>
            <a:off x="1155700" y="690563"/>
            <a:ext cx="4711700" cy="3533775"/>
          </a:xfrm>
          <a:ln/>
        </p:spPr>
      </p:sp>
      <p:sp>
        <p:nvSpPr>
          <p:cNvPr id="18436" name="Rectangle 3"/>
          <p:cNvSpPr>
            <a:spLocks noGrp="1" noChangeArrowheads="1"/>
          </p:cNvSpPr>
          <p:nvPr>
            <p:ph type="body" idx="1"/>
          </p:nvPr>
        </p:nvSpPr>
        <p:spPr>
          <a:xfrm>
            <a:off x="1402397" y="4454459"/>
            <a:ext cx="4477186" cy="41495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FontTx/>
              <a:buChar char="•"/>
            </a:pPr>
            <a:endParaRPr lang="en-US" altLang="en-US" dirty="0"/>
          </a:p>
        </p:txBody>
      </p:sp>
    </p:spTree>
    <p:extLst>
      <p:ext uri="{BB962C8B-B14F-4D97-AF65-F5344CB8AC3E}">
        <p14:creationId xmlns:p14="http://schemas.microsoft.com/office/powerpoint/2010/main" val="411727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4246" y="4421825"/>
            <a:ext cx="5577840" cy="4189095"/>
          </a:xfrm>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pPr>
              <a:defRPr/>
            </a:pPr>
            <a:fld id="{1A25E3BE-D56E-4FD0-BD6F-9CE3599102B0}" type="slidenum">
              <a:rPr lang="en-US" smtClean="0"/>
              <a:pPr>
                <a:defRPr/>
              </a:pPr>
              <a:t>4</a:t>
            </a:fld>
            <a:endParaRPr lang="en-US" dirty="0"/>
          </a:p>
        </p:txBody>
      </p:sp>
      <p:sp>
        <p:nvSpPr>
          <p:cNvPr id="7" name="Footer Placeholder 4"/>
          <p:cNvSpPr>
            <a:spLocks noGrp="1"/>
          </p:cNvSpPr>
          <p:nvPr>
            <p:ph type="ftr" sz="quarter" idx="4"/>
          </p:nvPr>
        </p:nvSpPr>
        <p:spPr>
          <a:xfrm>
            <a:off x="0" y="8842032"/>
            <a:ext cx="7023100" cy="465455"/>
          </a:xfrm>
        </p:spPr>
        <p:txBody>
          <a:bodyPr/>
          <a:lstStyle/>
          <a:p>
            <a:pPr algn="ctr">
              <a:defRPr/>
            </a:pPr>
            <a:r>
              <a:rPr lang="en-US" b="1" dirty="0">
                <a:solidFill>
                  <a:srgbClr val="FF0000"/>
                </a:solidFill>
              </a:rPr>
              <a:t>FOUO // SEE DISTRIBUTION STATEMENT</a:t>
            </a:r>
          </a:p>
        </p:txBody>
      </p:sp>
      <p:sp>
        <p:nvSpPr>
          <p:cNvPr id="8" name="Header Placeholder 5"/>
          <p:cNvSpPr>
            <a:spLocks noGrp="1"/>
          </p:cNvSpPr>
          <p:nvPr>
            <p:ph type="hdr" sz="quarter"/>
          </p:nvPr>
        </p:nvSpPr>
        <p:spPr>
          <a:xfrm>
            <a:off x="0" y="2"/>
            <a:ext cx="7023100" cy="465455"/>
          </a:xfrm>
        </p:spPr>
        <p:txBody>
          <a:bodyPr/>
          <a:lstStyle/>
          <a:p>
            <a:pPr algn="ctr">
              <a:defRPr/>
            </a:pPr>
            <a:r>
              <a:rPr lang="en-US" b="1" dirty="0">
                <a:solidFill>
                  <a:srgbClr val="FF0000"/>
                </a:solidFill>
              </a:rPr>
              <a:t>FOUO // SEE DISTRIBUTION STATEMENT</a:t>
            </a:r>
          </a:p>
        </p:txBody>
      </p:sp>
    </p:spTree>
    <p:extLst>
      <p:ext uri="{BB962C8B-B14F-4D97-AF65-F5344CB8AC3E}">
        <p14:creationId xmlns:p14="http://schemas.microsoft.com/office/powerpoint/2010/main" val="2977602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CB8CE-996C-43E1-98CD-757A8C737307}" type="slidenum">
              <a:rPr lang="en-US">
                <a:solidFill>
                  <a:srgbClr val="000000"/>
                </a:solidFill>
              </a:rPr>
              <a:pPr/>
              <a:t>6</a:t>
            </a:fld>
            <a:endParaRPr lang="en-US">
              <a:solidFill>
                <a:srgbClr val="000000"/>
              </a:solidFill>
            </a:endParaRPr>
          </a:p>
        </p:txBody>
      </p:sp>
      <p:sp>
        <p:nvSpPr>
          <p:cNvPr id="1111042" name="Rectangle 2"/>
          <p:cNvSpPr>
            <a:spLocks noGrp="1" noRot="1" noChangeAspect="1" noChangeArrowheads="1" noTextEdit="1"/>
          </p:cNvSpPr>
          <p:nvPr>
            <p:ph type="sldImg"/>
          </p:nvPr>
        </p:nvSpPr>
        <p:spPr>
          <a:xfrm>
            <a:off x="1350963" y="784225"/>
            <a:ext cx="4319587" cy="3238500"/>
          </a:xfrm>
          <a:ln w="12700" cap="flat">
            <a:solidFill>
              <a:schemeClr val="tx1"/>
            </a:solidFill>
          </a:ln>
        </p:spPr>
      </p:sp>
      <p:sp>
        <p:nvSpPr>
          <p:cNvPr id="1111043" name="Rectangle 3"/>
          <p:cNvSpPr>
            <a:spLocks noGrp="1" noChangeArrowheads="1"/>
          </p:cNvSpPr>
          <p:nvPr>
            <p:ph type="body" idx="1"/>
          </p:nvPr>
        </p:nvSpPr>
        <p:spPr>
          <a:xfrm>
            <a:off x="935041" y="4421191"/>
            <a:ext cx="5149850" cy="4184650"/>
          </a:xfrm>
        </p:spPr>
        <p:txBody>
          <a:bodyPr lIns="92836" tIns="45602" rIns="92836" bIns="45602"/>
          <a:lstStyle/>
          <a:p>
            <a:endParaRPr lang="en-US"/>
          </a:p>
        </p:txBody>
      </p:sp>
      <p:sp>
        <p:nvSpPr>
          <p:cNvPr id="2" name="Footer Placeholder 1"/>
          <p:cNvSpPr>
            <a:spLocks noGrp="1"/>
          </p:cNvSpPr>
          <p:nvPr>
            <p:ph type="ftr" sz="quarter" idx="10"/>
          </p:nvPr>
        </p:nvSpPr>
        <p:spPr/>
        <p:txBody>
          <a:bodyPr/>
          <a:lstStyle/>
          <a:p>
            <a:endParaRPr lang="en-US">
              <a:solidFill>
                <a:srgbClr val="000000"/>
              </a:solidFill>
            </a:endParaRPr>
          </a:p>
        </p:txBody>
      </p:sp>
    </p:spTree>
    <p:extLst>
      <p:ext uri="{BB962C8B-B14F-4D97-AF65-F5344CB8AC3E}">
        <p14:creationId xmlns:p14="http://schemas.microsoft.com/office/powerpoint/2010/main" val="82840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60E07-D8A4-4EDB-AC7F-9C5CEDD3A6DF}" type="slidenum">
              <a:rPr lang="en-US"/>
              <a:pPr/>
              <a:t>7</a:t>
            </a:fld>
            <a:endParaRPr lang="en-US"/>
          </a:p>
        </p:txBody>
      </p:sp>
      <p:sp>
        <p:nvSpPr>
          <p:cNvPr id="1170434" name="Rectangle 2"/>
          <p:cNvSpPr>
            <a:spLocks noGrp="1" noRot="1" noChangeAspect="1" noChangeArrowheads="1" noTextEdit="1"/>
          </p:cNvSpPr>
          <p:nvPr>
            <p:ph type="sldImg"/>
          </p:nvPr>
        </p:nvSpPr>
        <p:spPr>
          <a:xfrm>
            <a:off x="1155700" y="690563"/>
            <a:ext cx="4711700" cy="3533775"/>
          </a:xfrm>
          <a:ln/>
        </p:spPr>
      </p:sp>
      <p:sp>
        <p:nvSpPr>
          <p:cNvPr id="1170435" name="Rectangle 3"/>
          <p:cNvSpPr>
            <a:spLocks noGrp="1" noChangeArrowheads="1"/>
          </p:cNvSpPr>
          <p:nvPr>
            <p:ph type="body" idx="1"/>
          </p:nvPr>
        </p:nvSpPr>
        <p:spPr>
          <a:xfrm>
            <a:off x="1402397" y="4454460"/>
            <a:ext cx="4477186" cy="4149552"/>
          </a:xfrm>
        </p:spPr>
        <p:txBody>
          <a:bodyPr/>
          <a:lstStyle/>
          <a:p>
            <a:pPr eaLnBrk="1" hangingPunct="1">
              <a:spcBef>
                <a:spcPct val="50000"/>
              </a:spcBef>
              <a:buFontTx/>
              <a:buChar char="•"/>
            </a:pPr>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7120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31FA11D-8F36-4D4A-8262-E8299997E496}" type="slidenum">
              <a:rPr lang="en-US"/>
              <a:pPr/>
              <a:t>8</a:t>
            </a:fld>
            <a:endParaRPr lang="en-US"/>
          </a:p>
        </p:txBody>
      </p:sp>
      <p:sp>
        <p:nvSpPr>
          <p:cNvPr id="1310722" name="Rectangle 7"/>
          <p:cNvSpPr txBox="1">
            <a:spLocks noGrp="1" noChangeArrowheads="1"/>
          </p:cNvSpPr>
          <p:nvPr/>
        </p:nvSpPr>
        <p:spPr bwMode="auto">
          <a:xfrm>
            <a:off x="3978487" y="8831102"/>
            <a:ext cx="3044614" cy="462119"/>
          </a:xfrm>
          <a:prstGeom prst="rect">
            <a:avLst/>
          </a:prstGeom>
          <a:noFill/>
          <a:ln w="9525">
            <a:noFill/>
            <a:miter lim="800000"/>
            <a:headEnd/>
            <a:tailEnd/>
          </a:ln>
        </p:spPr>
        <p:txBody>
          <a:bodyPr lIns="92692" tIns="46347" rIns="92692" bIns="46347" anchor="b"/>
          <a:lstStyle/>
          <a:p>
            <a:pPr algn="r" defTabSz="927281"/>
            <a:fld id="{95D8B4F2-F0A6-46B9-9FC4-B587C65E7C75}" type="slidenum">
              <a:rPr lang="en-US" sz="1200">
                <a:latin typeface="Times New Roman" pitchFamily="18" charset="0"/>
                <a:cs typeface="Arial" charset="0"/>
              </a:rPr>
              <a:pPr algn="r" defTabSz="927281"/>
              <a:t>8</a:t>
            </a:fld>
            <a:endParaRPr lang="en-US" sz="1200">
              <a:latin typeface="Times New Roman" pitchFamily="18" charset="0"/>
              <a:cs typeface="Arial" charset="0"/>
            </a:endParaRPr>
          </a:p>
        </p:txBody>
      </p:sp>
      <p:sp>
        <p:nvSpPr>
          <p:cNvPr id="1310723" name="Rectangle 2"/>
          <p:cNvSpPr>
            <a:spLocks noGrp="1" noRot="1" noChangeAspect="1" noChangeArrowheads="1" noTextEdit="1"/>
          </p:cNvSpPr>
          <p:nvPr>
            <p:ph type="sldImg"/>
          </p:nvPr>
        </p:nvSpPr>
        <p:spPr>
          <a:xfrm>
            <a:off x="1157288" y="692150"/>
            <a:ext cx="4710112" cy="3532188"/>
          </a:xfrm>
          <a:ln/>
        </p:spPr>
      </p:sp>
      <p:sp>
        <p:nvSpPr>
          <p:cNvPr id="1310724" name="Rectangle 3"/>
          <p:cNvSpPr>
            <a:spLocks noGrp="1" noChangeArrowheads="1"/>
          </p:cNvSpPr>
          <p:nvPr>
            <p:ph type="body" idx="1"/>
          </p:nvPr>
        </p:nvSpPr>
        <p:spPr>
          <a:xfrm>
            <a:off x="1240399" y="4416345"/>
            <a:ext cx="4778948" cy="4147965"/>
          </a:xfrm>
        </p:spPr>
        <p:txBody>
          <a:bodyPr lIns="92692" tIns="46347" rIns="92692" bIns="46347"/>
          <a:lstStyle/>
          <a:p>
            <a:endParaRPr lang="en-US" sz="800" dirty="0"/>
          </a:p>
        </p:txBody>
      </p:sp>
    </p:spTree>
    <p:extLst>
      <p:ext uri="{BB962C8B-B14F-4D97-AF65-F5344CB8AC3E}">
        <p14:creationId xmlns:p14="http://schemas.microsoft.com/office/powerpoint/2010/main" val="3340126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9</a:t>
            </a:fld>
            <a:endParaRPr lang="en-US"/>
          </a:p>
        </p:txBody>
      </p:sp>
    </p:spTree>
    <p:extLst>
      <p:ext uri="{BB962C8B-B14F-4D97-AF65-F5344CB8AC3E}">
        <p14:creationId xmlns:p14="http://schemas.microsoft.com/office/powerpoint/2010/main" val="1427752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6B47-ED30-45DA-B4CB-B936B396D7A9}" type="slidenum">
              <a:rPr lang="en-US"/>
              <a:pPr/>
              <a:t>10</a:t>
            </a:fld>
            <a:endParaRPr lang="en-US"/>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1879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2025-CUI</a:t>
            </a:r>
          </a:p>
        </p:txBody>
      </p:sp>
      <p:sp>
        <p:nvSpPr>
          <p:cNvPr id="6" name="Slide Number Placeholder 5"/>
          <p:cNvSpPr>
            <a:spLocks noGrp="1"/>
          </p:cNvSpPr>
          <p:nvPr>
            <p:ph type="sldNum" sz="quarter" idx="12"/>
          </p:nvPr>
        </p:nvSpPr>
        <p:spPr/>
        <p:txBody>
          <a:bodyPr/>
          <a:lstStyle/>
          <a:p>
            <a:fld id="{A0D4884A-CE21-4E55-A96E-A3B1543389FA}" type="slidenum">
              <a:rPr lang="en-US" smtClean="0"/>
              <a:pPr/>
              <a:t>‹#›</a:t>
            </a:fld>
            <a:r>
              <a:rPr lang="en-US"/>
              <a:t> of 23</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2025-CUI</a:t>
            </a:r>
          </a:p>
        </p:txBody>
      </p:sp>
      <p:sp>
        <p:nvSpPr>
          <p:cNvPr id="6" name="Slide Number Placeholder 5"/>
          <p:cNvSpPr>
            <a:spLocks noGrp="1"/>
          </p:cNvSpPr>
          <p:nvPr>
            <p:ph type="sldNum" sz="quarter" idx="12"/>
          </p:nvPr>
        </p:nvSpPr>
        <p:spPr/>
        <p:txBody>
          <a:bodyPr/>
          <a:lstStyle/>
          <a:p>
            <a:fld id="{EA527E2C-040F-433B-9B22-DA431EE7D6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2025-CUI</a:t>
            </a:r>
          </a:p>
        </p:txBody>
      </p:sp>
      <p:sp>
        <p:nvSpPr>
          <p:cNvPr id="6" name="Slide Number Placeholder 5"/>
          <p:cNvSpPr>
            <a:spLocks noGrp="1"/>
          </p:cNvSpPr>
          <p:nvPr>
            <p:ph type="sldNum" sz="quarter" idx="12"/>
          </p:nvPr>
        </p:nvSpPr>
        <p:spPr/>
        <p:txBody>
          <a:bodyPr/>
          <a:lstStyle/>
          <a:p>
            <a:fld id="{16B2246A-22D3-4298-A5BC-7845B719B9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p>
            <a:r>
              <a:rPr lang="en-US"/>
              <a:t>Click to edit Master title style</a:t>
            </a:r>
          </a:p>
        </p:txBody>
      </p:sp>
      <p:sp>
        <p:nvSpPr>
          <p:cNvPr id="7" name="Footer Placeholder 4"/>
          <p:cNvSpPr>
            <a:spLocks noGrp="1"/>
          </p:cNvSpPr>
          <p:nvPr>
            <p:ph type="ftr" sz="quarter" idx="3"/>
          </p:nvPr>
        </p:nvSpPr>
        <p:spPr>
          <a:xfrm>
            <a:off x="3124200" y="6492875"/>
            <a:ext cx="2895600" cy="365125"/>
          </a:xfrm>
          <a:prstGeom prst="rect">
            <a:avLst/>
          </a:prstGeom>
        </p:spPr>
        <p:txBody>
          <a:bodyPr/>
          <a:lstStyle>
            <a:lvl1pPr algn="ctr">
              <a:defRPr sz="1600" b="1">
                <a:solidFill>
                  <a:schemeClr val="tx1"/>
                </a:solidFill>
              </a:defRPr>
            </a:lvl1pPr>
          </a:lstStyle>
          <a:p>
            <a:r>
              <a:rPr lang="en-US"/>
              <a:t>MAR 2025-CUI</a:t>
            </a:r>
            <a:endParaRPr lang="en-US" dirty="0"/>
          </a:p>
        </p:txBody>
      </p:sp>
      <p:sp>
        <p:nvSpPr>
          <p:cNvPr id="9" name="Date Placeholder 3"/>
          <p:cNvSpPr>
            <a:spLocks noGrp="1"/>
          </p:cNvSpPr>
          <p:nvPr>
            <p:ph type="dt" sz="half" idx="2"/>
          </p:nvPr>
        </p:nvSpPr>
        <p:spPr>
          <a:xfrm>
            <a:off x="0" y="6324600"/>
            <a:ext cx="2362200" cy="365125"/>
          </a:xfrm>
          <a:prstGeom prst="rect">
            <a:avLst/>
          </a:prstGeom>
        </p:spPr>
        <p:txBody>
          <a:bodyPr/>
          <a:lstStyle>
            <a:lvl1pPr>
              <a:defRPr sz="1050"/>
            </a:lvl1pPr>
          </a:lstStyle>
          <a:p>
            <a:endParaRPr lang="en-US" sz="1000" dirty="0">
              <a:solidFill>
                <a:prstClr val="black"/>
              </a:solidFill>
            </a:endParaRPr>
          </a:p>
        </p:txBody>
      </p:sp>
      <p:sp>
        <p:nvSpPr>
          <p:cNvPr id="10" name="Slide Number Placeholder 5"/>
          <p:cNvSpPr>
            <a:spLocks noGrp="1"/>
          </p:cNvSpPr>
          <p:nvPr>
            <p:ph type="sldNum" sz="quarter" idx="4"/>
          </p:nvPr>
        </p:nvSpPr>
        <p:spPr>
          <a:xfrm>
            <a:off x="7010400" y="6484408"/>
            <a:ext cx="2133600" cy="365125"/>
          </a:xfrm>
          <a:prstGeom prst="rect">
            <a:avLst/>
          </a:prstGeom>
        </p:spPr>
        <p:txBody>
          <a:bodyPr/>
          <a:lstStyle>
            <a:lvl1pPr>
              <a:defRPr sz="1050"/>
            </a:lvl1pPr>
          </a:lstStyle>
          <a:p>
            <a:pPr algn="r"/>
            <a:r>
              <a:rPr lang="nl-NL" sz="1000" dirty="0">
                <a:solidFill>
                  <a:prstClr val="black"/>
                </a:solidFill>
              </a:rPr>
              <a:t>(0700 30 Jan 2015) USG</a:t>
            </a:r>
            <a:endParaRPr lang="en-US" sz="1000" dirty="0">
              <a:solidFill>
                <a:prstClr val="black"/>
              </a:solidFill>
            </a:endParaRPr>
          </a:p>
          <a:p>
            <a:pPr algn="r"/>
            <a:fld id="{E9C289BC-E7EE-423C-B466-17F570A21970}" type="slidenum">
              <a:rPr lang="en-US" sz="1000" smtClean="0">
                <a:solidFill>
                  <a:prstClr val="black"/>
                </a:solidFill>
              </a:rPr>
              <a:pPr algn="r"/>
              <a:t>‹#›</a:t>
            </a:fld>
            <a:endParaRPr lang="en-US" sz="1000" dirty="0">
              <a:solidFill>
                <a:prstClr val="black"/>
              </a:solidFill>
            </a:endParaRPr>
          </a:p>
        </p:txBody>
      </p:sp>
      <p:sp>
        <p:nvSpPr>
          <p:cNvPr id="11" name="Content Placeholder 2"/>
          <p:cNvSpPr>
            <a:spLocks noGrp="1"/>
          </p:cNvSpPr>
          <p:nvPr>
            <p:ph idx="1"/>
          </p:nvPr>
        </p:nvSpPr>
        <p:spPr>
          <a:xfrm>
            <a:off x="457200" y="11430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46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0666" y="0"/>
            <a:ext cx="6768269" cy="9144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049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2025-CUI</a:t>
            </a:r>
          </a:p>
        </p:txBody>
      </p:sp>
      <p:sp>
        <p:nvSpPr>
          <p:cNvPr id="6" name="Slide Number Placeholder 5"/>
          <p:cNvSpPr>
            <a:spLocks noGrp="1"/>
          </p:cNvSpPr>
          <p:nvPr>
            <p:ph type="sldNum" sz="quarter" idx="12"/>
          </p:nvPr>
        </p:nvSpPr>
        <p:spPr/>
        <p:txBody>
          <a:bodyPr/>
          <a:lstStyle/>
          <a:p>
            <a:fld id="{A0D4884A-CE21-4E55-A96E-A3B1543389FA}" type="slidenum">
              <a:rPr lang="en-US" smtClean="0"/>
              <a:pPr/>
              <a:t>‹#›</a:t>
            </a:fld>
            <a:r>
              <a:rPr lang="en-US"/>
              <a:t> of 23</a:t>
            </a:r>
          </a:p>
        </p:txBody>
      </p:sp>
    </p:spTree>
    <p:extLst>
      <p:ext uri="{BB962C8B-B14F-4D97-AF65-F5344CB8AC3E}">
        <p14:creationId xmlns:p14="http://schemas.microsoft.com/office/powerpoint/2010/main" val="2643240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2025-CUI</a:t>
            </a:r>
          </a:p>
        </p:txBody>
      </p:sp>
      <p:sp>
        <p:nvSpPr>
          <p:cNvPr id="6" name="Slide Number Placeholder 5"/>
          <p:cNvSpPr>
            <a:spLocks noGrp="1"/>
          </p:cNvSpPr>
          <p:nvPr>
            <p:ph type="sldNum" sz="quarter" idx="12"/>
          </p:nvPr>
        </p:nvSpPr>
        <p:spPr/>
        <p:txBody>
          <a:bodyPr/>
          <a:lstStyle/>
          <a:p>
            <a:fld id="{8E4EDD86-0069-4FE8-945C-33E393EACC8C}" type="slidenum">
              <a:rPr lang="en-US" smtClean="0"/>
              <a:pPr/>
              <a:t>‹#›</a:t>
            </a:fld>
            <a:endParaRPr lang="en-US"/>
          </a:p>
        </p:txBody>
      </p:sp>
    </p:spTree>
    <p:extLst>
      <p:ext uri="{BB962C8B-B14F-4D97-AF65-F5344CB8AC3E}">
        <p14:creationId xmlns:p14="http://schemas.microsoft.com/office/powerpoint/2010/main" val="2589866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2025-CUI</a:t>
            </a:r>
          </a:p>
        </p:txBody>
      </p:sp>
      <p:sp>
        <p:nvSpPr>
          <p:cNvPr id="6" name="Slide Number Placeholder 5"/>
          <p:cNvSpPr>
            <a:spLocks noGrp="1"/>
          </p:cNvSpPr>
          <p:nvPr>
            <p:ph type="sldNum" sz="quarter" idx="12"/>
          </p:nvPr>
        </p:nvSpPr>
        <p:spPr/>
        <p:txBody>
          <a:bodyPr/>
          <a:lstStyle/>
          <a:p>
            <a:fld id="{38DEFBFD-0AC4-4BE8-8E96-27C5AE55E0E8}" type="slidenum">
              <a:rPr lang="en-US" smtClean="0"/>
              <a:pPr/>
              <a:t>‹#›</a:t>
            </a:fld>
            <a:endParaRPr lang="en-US"/>
          </a:p>
        </p:txBody>
      </p:sp>
    </p:spTree>
    <p:extLst>
      <p:ext uri="{BB962C8B-B14F-4D97-AF65-F5344CB8AC3E}">
        <p14:creationId xmlns:p14="http://schemas.microsoft.com/office/powerpoint/2010/main" val="2907734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2025-CUI</a:t>
            </a:r>
          </a:p>
        </p:txBody>
      </p:sp>
      <p:sp>
        <p:nvSpPr>
          <p:cNvPr id="7" name="Slide Number Placeholder 6"/>
          <p:cNvSpPr>
            <a:spLocks noGrp="1"/>
          </p:cNvSpPr>
          <p:nvPr>
            <p:ph type="sldNum" sz="quarter" idx="12"/>
          </p:nvPr>
        </p:nvSpPr>
        <p:spPr/>
        <p:txBody>
          <a:bodyPr/>
          <a:lstStyle/>
          <a:p>
            <a:fld id="{449A9843-16A9-4D57-9804-0F54A8CB2524}" type="slidenum">
              <a:rPr lang="en-US" smtClean="0"/>
              <a:pPr/>
              <a:t>‹#›</a:t>
            </a:fld>
            <a:endParaRPr lang="en-US"/>
          </a:p>
        </p:txBody>
      </p:sp>
    </p:spTree>
    <p:extLst>
      <p:ext uri="{BB962C8B-B14F-4D97-AF65-F5344CB8AC3E}">
        <p14:creationId xmlns:p14="http://schemas.microsoft.com/office/powerpoint/2010/main" val="71231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MAR 2025-CUI</a:t>
            </a:r>
          </a:p>
        </p:txBody>
      </p:sp>
      <p:sp>
        <p:nvSpPr>
          <p:cNvPr id="9" name="Slide Number Placeholder 8"/>
          <p:cNvSpPr>
            <a:spLocks noGrp="1"/>
          </p:cNvSpPr>
          <p:nvPr>
            <p:ph type="sldNum" sz="quarter" idx="12"/>
          </p:nvPr>
        </p:nvSpPr>
        <p:spPr/>
        <p:txBody>
          <a:bodyPr/>
          <a:lstStyle/>
          <a:p>
            <a:fld id="{22920511-90C8-41D3-9640-EBF965E563FE}" type="slidenum">
              <a:rPr lang="en-US" smtClean="0"/>
              <a:pPr/>
              <a:t>‹#›</a:t>
            </a:fld>
            <a:endParaRPr lang="en-US"/>
          </a:p>
        </p:txBody>
      </p:sp>
    </p:spTree>
    <p:extLst>
      <p:ext uri="{BB962C8B-B14F-4D97-AF65-F5344CB8AC3E}">
        <p14:creationId xmlns:p14="http://schemas.microsoft.com/office/powerpoint/2010/main" val="1302437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MAR 2025-CUI</a:t>
            </a:r>
          </a:p>
        </p:txBody>
      </p:sp>
      <p:sp>
        <p:nvSpPr>
          <p:cNvPr id="5" name="Slide Number Placeholder 4"/>
          <p:cNvSpPr>
            <a:spLocks noGrp="1"/>
          </p:cNvSpPr>
          <p:nvPr>
            <p:ph type="sldNum" sz="quarter" idx="12"/>
          </p:nvPr>
        </p:nvSpPr>
        <p:spPr/>
        <p:txBody>
          <a:bodyPr/>
          <a:lstStyle/>
          <a:p>
            <a:fld id="{985C703B-B137-4667-BB6F-5EBD133D1EF9}" type="slidenum">
              <a:rPr lang="en-US" smtClean="0"/>
              <a:pPr/>
              <a:t>‹#›</a:t>
            </a:fld>
            <a:endParaRPr lang="en-US"/>
          </a:p>
        </p:txBody>
      </p:sp>
    </p:spTree>
    <p:extLst>
      <p:ext uri="{BB962C8B-B14F-4D97-AF65-F5344CB8AC3E}">
        <p14:creationId xmlns:p14="http://schemas.microsoft.com/office/powerpoint/2010/main" val="26450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2025-CUI</a:t>
            </a:r>
          </a:p>
        </p:txBody>
      </p:sp>
      <p:sp>
        <p:nvSpPr>
          <p:cNvPr id="6" name="Slide Number Placeholder 5"/>
          <p:cNvSpPr>
            <a:spLocks noGrp="1"/>
          </p:cNvSpPr>
          <p:nvPr>
            <p:ph type="sldNum" sz="quarter" idx="12"/>
          </p:nvPr>
        </p:nvSpPr>
        <p:spPr/>
        <p:txBody>
          <a:bodyPr/>
          <a:lstStyle/>
          <a:p>
            <a:fld id="{8E4EDD86-0069-4FE8-945C-33E393EACC8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endParaRPr lang="en-US" dirty="0"/>
          </a:p>
        </p:txBody>
      </p:sp>
      <p:sp>
        <p:nvSpPr>
          <p:cNvPr id="3" name="Footer Placeholder 2"/>
          <p:cNvSpPr>
            <a:spLocks noGrp="1"/>
          </p:cNvSpPr>
          <p:nvPr>
            <p:ph type="ftr" sz="quarter" idx="11"/>
          </p:nvPr>
        </p:nvSpPr>
        <p:spPr/>
        <p:txBody>
          <a:bodyPr/>
          <a:lstStyle/>
          <a:p>
            <a:r>
              <a:rPr lang="en-US">
                <a:solidFill>
                  <a:schemeClr val="tx1"/>
                </a:solidFill>
              </a:rPr>
              <a:t>MAR 2025-CUI</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7D7F152-42F7-4C0B-ACE2-8696607C202E}" type="slidenum">
              <a:rPr lang="en-US" smtClean="0"/>
              <a:pPr/>
              <a:t>‹#›</a:t>
            </a:fld>
            <a:endParaRPr lang="en-US" dirty="0"/>
          </a:p>
        </p:txBody>
      </p:sp>
    </p:spTree>
    <p:extLst>
      <p:ext uri="{BB962C8B-B14F-4D97-AF65-F5344CB8AC3E}">
        <p14:creationId xmlns:p14="http://schemas.microsoft.com/office/powerpoint/2010/main" val="567729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2025-CUI</a:t>
            </a:r>
          </a:p>
        </p:txBody>
      </p:sp>
      <p:sp>
        <p:nvSpPr>
          <p:cNvPr id="7" name="Slide Number Placeholder 6"/>
          <p:cNvSpPr>
            <a:spLocks noGrp="1"/>
          </p:cNvSpPr>
          <p:nvPr>
            <p:ph type="sldNum" sz="quarter" idx="12"/>
          </p:nvPr>
        </p:nvSpPr>
        <p:spPr/>
        <p:txBody>
          <a:bodyPr/>
          <a:lstStyle/>
          <a:p>
            <a:fld id="{8B60ED39-BA75-4D64-886B-586D84BBD21D}" type="slidenum">
              <a:rPr lang="en-US" smtClean="0"/>
              <a:pPr/>
              <a:t>‹#›</a:t>
            </a:fld>
            <a:endParaRPr lang="en-US"/>
          </a:p>
        </p:txBody>
      </p:sp>
    </p:spTree>
    <p:extLst>
      <p:ext uri="{BB962C8B-B14F-4D97-AF65-F5344CB8AC3E}">
        <p14:creationId xmlns:p14="http://schemas.microsoft.com/office/powerpoint/2010/main" val="1148699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2025-CUI</a:t>
            </a:r>
          </a:p>
        </p:txBody>
      </p:sp>
      <p:sp>
        <p:nvSpPr>
          <p:cNvPr id="7" name="Slide Number Placeholder 6"/>
          <p:cNvSpPr>
            <a:spLocks noGrp="1"/>
          </p:cNvSpPr>
          <p:nvPr>
            <p:ph type="sldNum" sz="quarter" idx="12"/>
          </p:nvPr>
        </p:nvSpPr>
        <p:spPr/>
        <p:txBody>
          <a:bodyPr/>
          <a:lstStyle/>
          <a:p>
            <a:fld id="{1B15DC99-9E1F-41E0-AFC1-EB2880D2D91F}" type="slidenum">
              <a:rPr lang="en-US" smtClean="0"/>
              <a:pPr/>
              <a:t>‹#›</a:t>
            </a:fld>
            <a:endParaRPr lang="en-US"/>
          </a:p>
        </p:txBody>
      </p:sp>
    </p:spTree>
    <p:extLst>
      <p:ext uri="{BB962C8B-B14F-4D97-AF65-F5344CB8AC3E}">
        <p14:creationId xmlns:p14="http://schemas.microsoft.com/office/powerpoint/2010/main" val="2841216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2025-CUI</a:t>
            </a:r>
          </a:p>
        </p:txBody>
      </p:sp>
      <p:sp>
        <p:nvSpPr>
          <p:cNvPr id="6" name="Slide Number Placeholder 5"/>
          <p:cNvSpPr>
            <a:spLocks noGrp="1"/>
          </p:cNvSpPr>
          <p:nvPr>
            <p:ph type="sldNum" sz="quarter" idx="12"/>
          </p:nvPr>
        </p:nvSpPr>
        <p:spPr/>
        <p:txBody>
          <a:bodyPr/>
          <a:lstStyle/>
          <a:p>
            <a:fld id="{EA527E2C-040F-433B-9B22-DA431EE7D6D7}" type="slidenum">
              <a:rPr lang="en-US" smtClean="0"/>
              <a:pPr/>
              <a:t>‹#›</a:t>
            </a:fld>
            <a:endParaRPr lang="en-US"/>
          </a:p>
        </p:txBody>
      </p:sp>
    </p:spTree>
    <p:extLst>
      <p:ext uri="{BB962C8B-B14F-4D97-AF65-F5344CB8AC3E}">
        <p14:creationId xmlns:p14="http://schemas.microsoft.com/office/powerpoint/2010/main" val="1155155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2025-CUI</a:t>
            </a:r>
          </a:p>
        </p:txBody>
      </p:sp>
      <p:sp>
        <p:nvSpPr>
          <p:cNvPr id="6" name="Slide Number Placeholder 5"/>
          <p:cNvSpPr>
            <a:spLocks noGrp="1"/>
          </p:cNvSpPr>
          <p:nvPr>
            <p:ph type="sldNum" sz="quarter" idx="12"/>
          </p:nvPr>
        </p:nvSpPr>
        <p:spPr/>
        <p:txBody>
          <a:bodyPr/>
          <a:lstStyle/>
          <a:p>
            <a:fld id="{16B2246A-22D3-4298-A5BC-7845B719B97E}" type="slidenum">
              <a:rPr lang="en-US" smtClean="0"/>
              <a:pPr/>
              <a:t>‹#›</a:t>
            </a:fld>
            <a:endParaRPr lang="en-US"/>
          </a:p>
        </p:txBody>
      </p:sp>
    </p:spTree>
    <p:extLst>
      <p:ext uri="{BB962C8B-B14F-4D97-AF65-F5344CB8AC3E}">
        <p14:creationId xmlns:p14="http://schemas.microsoft.com/office/powerpoint/2010/main" val="1537821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MAR 2025-CUI</a:t>
            </a:r>
          </a:p>
        </p:txBody>
      </p:sp>
      <p:sp>
        <p:nvSpPr>
          <p:cNvPr id="6" name="Slide Number Placeholder 5"/>
          <p:cNvSpPr>
            <a:spLocks noGrp="1"/>
          </p:cNvSpPr>
          <p:nvPr>
            <p:ph type="sldNum" sz="quarter" idx="12"/>
          </p:nvPr>
        </p:nvSpPr>
        <p:spPr/>
        <p:txBody>
          <a:bodyPr/>
          <a:lstStyle/>
          <a:p>
            <a:fld id="{38DEFBFD-0AC4-4BE8-8E96-27C5AE55E0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2025-CUI</a:t>
            </a:r>
          </a:p>
        </p:txBody>
      </p:sp>
      <p:sp>
        <p:nvSpPr>
          <p:cNvPr id="7" name="Slide Number Placeholder 6"/>
          <p:cNvSpPr>
            <a:spLocks noGrp="1"/>
          </p:cNvSpPr>
          <p:nvPr>
            <p:ph type="sldNum" sz="quarter" idx="12"/>
          </p:nvPr>
        </p:nvSpPr>
        <p:spPr/>
        <p:txBody>
          <a:bodyPr/>
          <a:lstStyle/>
          <a:p>
            <a:fld id="{449A9843-16A9-4D57-9804-0F54A8CB25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MAR 2025-CUI</a:t>
            </a:r>
          </a:p>
        </p:txBody>
      </p:sp>
      <p:sp>
        <p:nvSpPr>
          <p:cNvPr id="9" name="Slide Number Placeholder 8"/>
          <p:cNvSpPr>
            <a:spLocks noGrp="1"/>
          </p:cNvSpPr>
          <p:nvPr>
            <p:ph type="sldNum" sz="quarter" idx="12"/>
          </p:nvPr>
        </p:nvSpPr>
        <p:spPr/>
        <p:txBody>
          <a:bodyPr/>
          <a:lstStyle/>
          <a:p>
            <a:fld id="{22920511-90C8-41D3-9640-EBF965E563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MAR 2025-CUI</a:t>
            </a:r>
          </a:p>
        </p:txBody>
      </p:sp>
      <p:sp>
        <p:nvSpPr>
          <p:cNvPr id="5" name="Slide Number Placeholder 4"/>
          <p:cNvSpPr>
            <a:spLocks noGrp="1"/>
          </p:cNvSpPr>
          <p:nvPr>
            <p:ph type="sldNum" sz="quarter" idx="12"/>
          </p:nvPr>
        </p:nvSpPr>
        <p:spPr/>
        <p:txBody>
          <a:bodyPr/>
          <a:lstStyle/>
          <a:p>
            <a:fld id="{985C703B-B137-4667-BB6F-5EBD133D1E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endParaRPr lang="en-US" dirty="0"/>
          </a:p>
        </p:txBody>
      </p:sp>
      <p:sp>
        <p:nvSpPr>
          <p:cNvPr id="3" name="Footer Placeholder 2"/>
          <p:cNvSpPr>
            <a:spLocks noGrp="1"/>
          </p:cNvSpPr>
          <p:nvPr>
            <p:ph type="ftr" sz="quarter" idx="11"/>
          </p:nvPr>
        </p:nvSpPr>
        <p:spPr/>
        <p:txBody>
          <a:bodyPr/>
          <a:lstStyle/>
          <a:p>
            <a:r>
              <a:rPr lang="en-US">
                <a:solidFill>
                  <a:schemeClr val="tx1"/>
                </a:solidFill>
              </a:rPr>
              <a:t>MAR 2025-CUI</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7D7F152-42F7-4C0B-ACE2-8696607C202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2025-CUI</a:t>
            </a:r>
          </a:p>
        </p:txBody>
      </p:sp>
      <p:sp>
        <p:nvSpPr>
          <p:cNvPr id="7" name="Slide Number Placeholder 6"/>
          <p:cNvSpPr>
            <a:spLocks noGrp="1"/>
          </p:cNvSpPr>
          <p:nvPr>
            <p:ph type="sldNum" sz="quarter" idx="12"/>
          </p:nvPr>
        </p:nvSpPr>
        <p:spPr/>
        <p:txBody>
          <a:bodyPr/>
          <a:lstStyle/>
          <a:p>
            <a:fld id="{8B60ED39-BA75-4D64-886B-586D84BBD2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MAR 2025-CUI</a:t>
            </a:r>
          </a:p>
        </p:txBody>
      </p:sp>
      <p:sp>
        <p:nvSpPr>
          <p:cNvPr id="7" name="Slide Number Placeholder 6"/>
          <p:cNvSpPr>
            <a:spLocks noGrp="1"/>
          </p:cNvSpPr>
          <p:nvPr>
            <p:ph type="sldNum" sz="quarter" idx="12"/>
          </p:nvPr>
        </p:nvSpPr>
        <p:spPr/>
        <p:txBody>
          <a:bodyPr/>
          <a:lstStyle/>
          <a:p>
            <a:fld id="{1B15DC99-9E1F-41E0-AFC1-EB2880D2D9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MAR 2025-CUI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5C531-1C0A-4738-ABC5-F3E8B2DFE6A7}"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B5CE1E54-3F58-E28E-F413-4071B235592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904324" y="-4763"/>
            <a:ext cx="1239676" cy="1239676"/>
          </a:xfrm>
          <a:prstGeom prst="rect">
            <a:avLst/>
          </a:prstGeom>
        </p:spPr>
      </p:pic>
      <p:pic>
        <p:nvPicPr>
          <p:cNvPr id="11" name="Picture 10" descr="Logo&#10;&#10;Description automatically generated">
            <a:extLst>
              <a:ext uri="{FF2B5EF4-FFF2-40B4-BE49-F238E27FC236}">
                <a16:creationId xmlns:a16="http://schemas.microsoft.com/office/drawing/2014/main" id="{77F21B0C-6F45-9739-0759-8B237D237D2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6917" y="44451"/>
            <a:ext cx="1190462" cy="119046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6" r:id="rId12"/>
    <p:sldLayoutId id="2147483727"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MAR 2025-CUI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5C531-1C0A-4738-ABC5-F3E8B2DFE6A7}"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EC165F30-80DC-D2DC-0768-DEB8870FC2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70800" y="-4763"/>
            <a:ext cx="1473200" cy="1473200"/>
          </a:xfrm>
          <a:prstGeom prst="rect">
            <a:avLst/>
          </a:prstGeom>
        </p:spPr>
      </p:pic>
      <p:pic>
        <p:nvPicPr>
          <p:cNvPr id="11" name="Picture 10" descr="Logo&#10;&#10;Description automatically generated">
            <a:extLst>
              <a:ext uri="{FF2B5EF4-FFF2-40B4-BE49-F238E27FC236}">
                <a16:creationId xmlns:a16="http://schemas.microsoft.com/office/drawing/2014/main" id="{587FA725-9E07-7778-7937-DDAC93018EA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4885" y="50240"/>
            <a:ext cx="1367398" cy="1367398"/>
          </a:xfrm>
          <a:prstGeom prst="rect">
            <a:avLst/>
          </a:prstGeom>
        </p:spPr>
      </p:pic>
    </p:spTree>
    <p:extLst>
      <p:ext uri="{BB962C8B-B14F-4D97-AF65-F5344CB8AC3E}">
        <p14:creationId xmlns:p14="http://schemas.microsoft.com/office/powerpoint/2010/main" val="383261903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jpe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wmf"/><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38.gif"/></Relationships>
</file>

<file path=ppt/slides/_rels/slide11.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mailto:scott.pabst@usmc.mil" TargetMode="External"/><Relationship Id="rId3" Type="http://schemas.openxmlformats.org/officeDocument/2006/relationships/hyperlink" Target="mailto:Anthony.mcclendon@usmc.mil" TargetMode="External"/><Relationship Id="rId7" Type="http://schemas.openxmlformats.org/officeDocument/2006/relationships/hyperlink" Target="mailto:marsha.harris@usmc.mil" TargetMode="External"/><Relationship Id="rId2" Type="http://schemas.openxmlformats.org/officeDocument/2006/relationships/hyperlink" Target="mailto:maryroi.goldman@usmc.mil" TargetMode="External"/><Relationship Id="rId1" Type="http://schemas.openxmlformats.org/officeDocument/2006/relationships/slideLayout" Target="../slideLayouts/slideLayout13.xml"/><Relationship Id="rId6" Type="http://schemas.openxmlformats.org/officeDocument/2006/relationships/hyperlink" Target="mailto:joseph.d.smith@usmc.mil" TargetMode="External"/><Relationship Id="rId11" Type="http://schemas.openxmlformats.org/officeDocument/2006/relationships/hyperlink" Target="https://tfsms.mceits.usmc.mil/TFSMSPortal/faces/Home" TargetMode="External"/><Relationship Id="rId5" Type="http://schemas.openxmlformats.org/officeDocument/2006/relationships/hyperlink" Target="mailto:dell.Robinson@usmc.mil" TargetMode="External"/><Relationship Id="rId10" Type="http://schemas.openxmlformats.org/officeDocument/2006/relationships/hyperlink" Target="https://mctims.usmc.mil/tnrmanual/taskmaster/pages/home.aspx" TargetMode="External"/><Relationship Id="rId4" Type="http://schemas.openxmlformats.org/officeDocument/2006/relationships/hyperlink" Target="mailto:cory.moyer@usmc.mil" TargetMode="External"/><Relationship Id="rId9" Type="http://schemas.openxmlformats.org/officeDocument/2006/relationships/hyperlink" Target="mailto:Jason.darby1@usmc.mi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hyperlink" Target="mailto:Mario.a.martinez2@usmc.mil" TargetMode="External"/><Relationship Id="rId13" Type="http://schemas.openxmlformats.org/officeDocument/2006/relationships/hyperlink" Target="mailto:Michael.a.Aguirre.civ@usmc.smil.mil" TargetMode="External"/><Relationship Id="rId3" Type="http://schemas.openxmlformats.org/officeDocument/2006/relationships/hyperlink" Target="mailto:maryroi.goldman@usmc.mil" TargetMode="External"/><Relationship Id="rId7" Type="http://schemas.openxmlformats.org/officeDocument/2006/relationships/hyperlink" Target="https://www.cdi.marines.mil/Units/CDD/Marine-Corps-Task-List/" TargetMode="External"/><Relationship Id="rId12" Type="http://schemas.openxmlformats.org/officeDocument/2006/relationships/hyperlink" Target="mailto:Michael.a.aguirre.civ@usmc.mi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mctims.usmc.mil/TNRManual/TaskMaster/Pages/Home.asp" TargetMode="External"/><Relationship Id="rId11" Type="http://schemas.openxmlformats.org/officeDocument/2006/relationships/hyperlink" Target="mailto:James.e.martin@usmc.smil.mil" TargetMode="External"/><Relationship Id="rId5" Type="http://schemas.openxmlformats.org/officeDocument/2006/relationships/image" Target="../media/image45.jpeg"/><Relationship Id="rId10" Type="http://schemas.openxmlformats.org/officeDocument/2006/relationships/hyperlink" Target="mailto:James.e.martin@usmc.mil" TargetMode="External"/><Relationship Id="rId4" Type="http://schemas.openxmlformats.org/officeDocument/2006/relationships/hyperlink" Target="mailto:Maryroi.Goldman@usmc.smil.mil" TargetMode="External"/><Relationship Id="rId9" Type="http://schemas.openxmlformats.org/officeDocument/2006/relationships/hyperlink" Target="mailto:Mario.Martinez@usmc.smil.mi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27.jpe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p:txBody>
          <a:bodyPr/>
          <a:lstStyle/>
          <a:p>
            <a:fld id="{E87BEB59-69CE-47B8-9D46-804BA88181CC}" type="slidenum">
              <a:rPr lang="en-US"/>
              <a:pPr/>
              <a:t>1</a:t>
            </a:fld>
            <a:endParaRPr lang="en-US"/>
          </a:p>
        </p:txBody>
      </p:sp>
      <p:pic>
        <p:nvPicPr>
          <p:cNvPr id="1246210" name="Picture 2" descr="Rapid"/>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outerShdw dist="35921" dir="2700000" algn="ctr" rotWithShape="0">
              <a:schemeClr val="tx1"/>
            </a:outerShdw>
          </a:effectLst>
        </p:spPr>
      </p:pic>
      <p:sp>
        <p:nvSpPr>
          <p:cNvPr id="1246211" name="Text Box 3"/>
          <p:cNvSpPr txBox="1">
            <a:spLocks noChangeArrowheads="1"/>
          </p:cNvSpPr>
          <p:nvPr/>
        </p:nvSpPr>
        <p:spPr bwMode="auto">
          <a:xfrm>
            <a:off x="320633" y="495583"/>
            <a:ext cx="4584121" cy="1569660"/>
          </a:xfrm>
          <a:prstGeom prst="rect">
            <a:avLst/>
          </a:prstGeom>
          <a:noFill/>
          <a:ln w="9525">
            <a:noFill/>
            <a:miter lim="800000"/>
            <a:headEnd/>
            <a:tailEnd/>
          </a:ln>
          <a:effectLst>
            <a:outerShdw dist="71842" dir="2700000" algn="ctr" rotWithShape="0">
              <a:schemeClr val="tx1"/>
            </a:outerShdw>
          </a:effectLst>
        </p:spPr>
        <p:txBody>
          <a:bodyPr wrap="square">
            <a:spAutoFit/>
          </a:bodyPr>
          <a:lstStyle/>
          <a:p>
            <a:pPr algn="ctr" eaLnBrk="1" hangingPunct="1"/>
            <a:r>
              <a:rPr lang="en-US" sz="2400" b="1" dirty="0">
                <a:solidFill>
                  <a:srgbClr val="FFCC00"/>
                </a:solidFill>
                <a:effectLst>
                  <a:outerShdw blurRad="38100" dist="38100" dir="2700000" algn="tl">
                    <a:srgbClr val="C0C0C0"/>
                  </a:outerShdw>
                </a:effectLst>
                <a:cs typeface="Times New Roman" pitchFamily="18" charset="0"/>
              </a:rPr>
              <a:t>Marine Corps Task List </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Mission Essential Task List </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MCTL / MET / METL</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 Life Cycle Development</a:t>
            </a:r>
          </a:p>
        </p:txBody>
      </p:sp>
      <p:sp>
        <p:nvSpPr>
          <p:cNvPr id="1246212" name="Text Box 4"/>
          <p:cNvSpPr txBox="1">
            <a:spLocks noChangeArrowheads="1"/>
          </p:cNvSpPr>
          <p:nvPr/>
        </p:nvSpPr>
        <p:spPr bwMode="auto">
          <a:xfrm>
            <a:off x="238249" y="5607547"/>
            <a:ext cx="3222017" cy="830997"/>
          </a:xfrm>
          <a:prstGeom prst="rect">
            <a:avLst/>
          </a:prstGeom>
          <a:noFill/>
          <a:ln w="9525">
            <a:noFill/>
            <a:miter lim="800000"/>
            <a:headEnd/>
            <a:tailEnd/>
          </a:ln>
          <a:effectLst/>
        </p:spPr>
        <p:txBody>
          <a:bodyPr wrap="square">
            <a:spAutoFit/>
          </a:bodyPr>
          <a:lstStyle/>
          <a:p>
            <a:pPr eaLnBrk="1" hangingPunct="1">
              <a:spcBef>
                <a:spcPts val="0"/>
              </a:spcBef>
            </a:pPr>
            <a:r>
              <a:rPr lang="en-US" sz="1200" b="1" dirty="0">
                <a:solidFill>
                  <a:schemeClr val="bg1"/>
                </a:solidFill>
                <a:cs typeface="Times New Roman" pitchFamily="18" charset="0"/>
              </a:rPr>
              <a:t>HQMC CD&amp;I</a:t>
            </a:r>
          </a:p>
          <a:p>
            <a:pPr eaLnBrk="1" hangingPunct="1">
              <a:spcBef>
                <a:spcPts val="0"/>
              </a:spcBef>
            </a:pPr>
            <a:r>
              <a:rPr lang="en-US" sz="1200" b="1" dirty="0">
                <a:solidFill>
                  <a:schemeClr val="bg1"/>
                </a:solidFill>
                <a:cs typeface="Times New Roman" pitchFamily="18" charset="0"/>
              </a:rPr>
              <a:t>Capabilities Development Directorate</a:t>
            </a:r>
          </a:p>
          <a:p>
            <a:pPr eaLnBrk="1" hangingPunct="1">
              <a:spcBef>
                <a:spcPts val="0"/>
              </a:spcBef>
            </a:pPr>
            <a:r>
              <a:rPr lang="en-US" sz="1200" b="1" dirty="0">
                <a:solidFill>
                  <a:schemeClr val="bg1"/>
                </a:solidFill>
                <a:cs typeface="Times New Roman" pitchFamily="18" charset="0"/>
              </a:rPr>
              <a:t>Total Force Structure Division</a:t>
            </a:r>
          </a:p>
          <a:p>
            <a:pPr eaLnBrk="1" hangingPunct="1">
              <a:spcBef>
                <a:spcPts val="0"/>
              </a:spcBef>
            </a:pPr>
            <a:r>
              <a:rPr lang="en-US" sz="1200" b="1" dirty="0">
                <a:solidFill>
                  <a:schemeClr val="bg1"/>
                </a:solidFill>
                <a:cs typeface="Times New Roman" pitchFamily="18" charset="0"/>
              </a:rPr>
              <a:t>MCTL Branch</a:t>
            </a:r>
          </a:p>
        </p:txBody>
      </p:sp>
      <p:sp>
        <p:nvSpPr>
          <p:cNvPr id="46" name="Text Box 3"/>
          <p:cNvSpPr txBox="1">
            <a:spLocks noChangeArrowheads="1"/>
          </p:cNvSpPr>
          <p:nvPr/>
        </p:nvSpPr>
        <p:spPr bwMode="auto">
          <a:xfrm>
            <a:off x="238249" y="2677992"/>
            <a:ext cx="2480256" cy="461665"/>
          </a:xfrm>
          <a:prstGeom prst="rect">
            <a:avLst/>
          </a:prstGeom>
          <a:noFill/>
          <a:ln w="9525">
            <a:noFill/>
            <a:miter lim="800000"/>
            <a:headEnd/>
            <a:tailEnd/>
          </a:ln>
          <a:effectLst>
            <a:outerShdw dist="71842" dir="2700000" algn="ctr" rotWithShape="0">
              <a:schemeClr val="tx1"/>
            </a:outerShdw>
          </a:effectLst>
        </p:spPr>
        <p:txBody>
          <a:bodyPr wrap="square">
            <a:spAutoFit/>
          </a:bodyPr>
          <a:lstStyle/>
          <a:p>
            <a:pPr algn="ctr" eaLnBrk="1" hangingPunct="1">
              <a:spcBef>
                <a:spcPct val="50000"/>
              </a:spcBef>
            </a:pPr>
            <a:r>
              <a:rPr lang="en-US" sz="2400" b="1" dirty="0">
                <a:solidFill>
                  <a:srgbClr val="FFC000"/>
                </a:solidFill>
                <a:effectLst>
                  <a:outerShdw blurRad="38100" dist="38100" dir="2700000" algn="tl">
                    <a:srgbClr val="C0C0C0"/>
                  </a:outerShdw>
                </a:effectLst>
                <a:cs typeface="Times New Roman" pitchFamily="18" charset="0"/>
              </a:rPr>
              <a:t>MAR 2025</a:t>
            </a:r>
          </a:p>
        </p:txBody>
      </p:sp>
      <p:sp>
        <p:nvSpPr>
          <p:cNvPr id="2" name="Curved Right Arrow 25">
            <a:extLst>
              <a:ext uri="{FF2B5EF4-FFF2-40B4-BE49-F238E27FC236}">
                <a16:creationId xmlns:a16="http://schemas.microsoft.com/office/drawing/2014/main" id="{B9EF9DFD-1E66-9248-876C-4640B3AE2638}"/>
              </a:ext>
            </a:extLst>
          </p:cNvPr>
          <p:cNvSpPr/>
          <p:nvPr/>
        </p:nvSpPr>
        <p:spPr>
          <a:xfrm flipH="1">
            <a:off x="6377050" y="1733797"/>
            <a:ext cx="2356226" cy="4453246"/>
          </a:xfrm>
          <a:prstGeom prst="curvedRightArrow">
            <a:avLst>
              <a:gd name="adj1" fmla="val 19879"/>
              <a:gd name="adj2" fmla="val 50000"/>
              <a:gd name="adj3" fmla="val 25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Right Arrow 36">
            <a:extLst>
              <a:ext uri="{FF2B5EF4-FFF2-40B4-BE49-F238E27FC236}">
                <a16:creationId xmlns:a16="http://schemas.microsoft.com/office/drawing/2014/main" id="{1119FAC3-5A8F-2C69-FF98-9B08CDA10BED}"/>
              </a:ext>
            </a:extLst>
          </p:cNvPr>
          <p:cNvSpPr/>
          <p:nvPr/>
        </p:nvSpPr>
        <p:spPr>
          <a:xfrm rot="10800000" flipH="1">
            <a:off x="3135086" y="2458191"/>
            <a:ext cx="2624446" cy="3408217"/>
          </a:xfrm>
          <a:prstGeom prst="curvedRightArrow">
            <a:avLst>
              <a:gd name="adj1" fmla="val 19879"/>
              <a:gd name="adj2" fmla="val 50000"/>
              <a:gd name="adj3" fmla="val 2862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Left-Right-Up Arrow 43">
            <a:extLst>
              <a:ext uri="{FF2B5EF4-FFF2-40B4-BE49-F238E27FC236}">
                <a16:creationId xmlns:a16="http://schemas.microsoft.com/office/drawing/2014/main" id="{E792D674-55EB-24DA-B2C9-A88142868F9E}"/>
              </a:ext>
            </a:extLst>
          </p:cNvPr>
          <p:cNvSpPr/>
          <p:nvPr/>
        </p:nvSpPr>
        <p:spPr>
          <a:xfrm rot="10800000">
            <a:off x="5493012" y="4983776"/>
            <a:ext cx="425213" cy="515992"/>
          </a:xfrm>
          <a:prstGeom prst="leftRightUpArrow">
            <a:avLst>
              <a:gd name="adj1" fmla="val 25000"/>
              <a:gd name="adj2" fmla="val 25000"/>
              <a:gd name="adj3" fmla="val 25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a:extLst>
              <a:ext uri="{FF2B5EF4-FFF2-40B4-BE49-F238E27FC236}">
                <a16:creationId xmlns:a16="http://schemas.microsoft.com/office/drawing/2014/main" id="{314B7A99-9CB3-E73D-3492-3D9413920A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8245" y="2032384"/>
            <a:ext cx="1202012" cy="1206290"/>
          </a:xfrm>
          <a:prstGeom prst="rect">
            <a:avLst/>
          </a:prstGeom>
          <a:noFill/>
          <a:ln w="3175">
            <a:solidFill>
              <a:schemeClr val="tx1"/>
            </a:solidFill>
            <a:miter lim="800000"/>
            <a:headEnd/>
            <a:tailEnd/>
          </a:ln>
          <a:effectLst>
            <a:outerShdw dist="35921" dir="2700000" algn="ctr" rotWithShape="0">
              <a:srgbClr val="808080"/>
            </a:outerShdw>
          </a:effectLst>
        </p:spPr>
      </p:pic>
      <p:pic>
        <p:nvPicPr>
          <p:cNvPr id="8" name="Picture 5" descr="seal">
            <a:extLst>
              <a:ext uri="{FF2B5EF4-FFF2-40B4-BE49-F238E27FC236}">
                <a16:creationId xmlns:a16="http://schemas.microsoft.com/office/drawing/2014/main" id="{F12713F2-FE84-4166-FFB8-7270137E893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75662" y="718047"/>
            <a:ext cx="1740776" cy="1740144"/>
          </a:xfrm>
          <a:prstGeom prst="rect">
            <a:avLst/>
          </a:prstGeom>
          <a:noFill/>
        </p:spPr>
      </p:pic>
      <p:pic>
        <p:nvPicPr>
          <p:cNvPr id="10" name="Picture 7" descr="HQRTS_CD&amp;I">
            <a:extLst>
              <a:ext uri="{FF2B5EF4-FFF2-40B4-BE49-F238E27FC236}">
                <a16:creationId xmlns:a16="http://schemas.microsoft.com/office/drawing/2014/main" id="{AE67D7D5-1902-90C8-7D55-2C356979003B}"/>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54727" y="2686353"/>
            <a:ext cx="1152144" cy="1152144"/>
          </a:xfrm>
          <a:prstGeom prst="rect">
            <a:avLst/>
          </a:prstGeom>
          <a:noFill/>
          <a:ln w="9525">
            <a:noFill/>
            <a:miter lim="800000"/>
            <a:headEnd/>
            <a:tailEnd/>
          </a:ln>
        </p:spPr>
      </p:pic>
      <p:pic>
        <p:nvPicPr>
          <p:cNvPr id="12" name="Picture 4" descr="D:\Documents and Settings\maryroi.goldman\My Documents\My Pictures\hqmc-aviation-logo.png">
            <a:extLst>
              <a:ext uri="{FF2B5EF4-FFF2-40B4-BE49-F238E27FC236}">
                <a16:creationId xmlns:a16="http://schemas.microsoft.com/office/drawing/2014/main" id="{2B614757-F5F5-6CDF-D0A1-C450EF58632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60266" y="5087011"/>
            <a:ext cx="1466833" cy="1299454"/>
          </a:xfrm>
          <a:prstGeom prst="rect">
            <a:avLst/>
          </a:prstGeom>
          <a:noFill/>
        </p:spPr>
      </p:pic>
      <p:pic>
        <p:nvPicPr>
          <p:cNvPr id="14" name="Picture 13" descr="Logo&#10;&#10;Description automatically generated">
            <a:extLst>
              <a:ext uri="{FF2B5EF4-FFF2-40B4-BE49-F238E27FC236}">
                <a16:creationId xmlns:a16="http://schemas.microsoft.com/office/drawing/2014/main" id="{B9FB33CD-5DD1-2367-6EAD-26101C5E7F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5663" y="5476605"/>
            <a:ext cx="1280950" cy="1191342"/>
          </a:xfrm>
          <a:prstGeom prst="rect">
            <a:avLst/>
          </a:prstGeom>
        </p:spPr>
      </p:pic>
      <p:pic>
        <p:nvPicPr>
          <p:cNvPr id="16" name="Picture 15" descr="A picture containing text, soup, food, dish&#10;&#10;Description automatically generated">
            <a:extLst>
              <a:ext uri="{FF2B5EF4-FFF2-40B4-BE49-F238E27FC236}">
                <a16:creationId xmlns:a16="http://schemas.microsoft.com/office/drawing/2014/main" id="{57118B5D-4F86-3D6D-84A4-EDFA7B0AB8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2733" y="4602748"/>
            <a:ext cx="1117573" cy="1117573"/>
          </a:xfrm>
          <a:prstGeom prst="rect">
            <a:avLst/>
          </a:prstGeom>
        </p:spPr>
      </p:pic>
      <p:pic>
        <p:nvPicPr>
          <p:cNvPr id="18" name="Picture 17" descr="Logo&#10;&#10;Description automatically generated">
            <a:extLst>
              <a:ext uri="{FF2B5EF4-FFF2-40B4-BE49-F238E27FC236}">
                <a16:creationId xmlns:a16="http://schemas.microsoft.com/office/drawing/2014/main" id="{18896C06-3068-681E-1C84-B1125D970C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7982" y="1397219"/>
            <a:ext cx="717414" cy="717414"/>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DE49E939-B70A-388E-F27C-77FF36C341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1270" y="1459542"/>
            <a:ext cx="755902" cy="754115"/>
          </a:xfrm>
          <a:prstGeom prst="rect">
            <a:avLst/>
          </a:prstGeom>
        </p:spPr>
      </p:pic>
      <p:pic>
        <p:nvPicPr>
          <p:cNvPr id="23" name="Graphic 22">
            <a:extLst>
              <a:ext uri="{FF2B5EF4-FFF2-40B4-BE49-F238E27FC236}">
                <a16:creationId xmlns:a16="http://schemas.microsoft.com/office/drawing/2014/main" id="{BADC4AEB-4E87-D29F-C598-2D6D1DE20E9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12164" y="2401613"/>
            <a:ext cx="1587420" cy="1587420"/>
          </a:xfrm>
          <a:prstGeom prst="rect">
            <a:avLst/>
          </a:prstGeom>
        </p:spPr>
      </p:pic>
      <p:pic>
        <p:nvPicPr>
          <p:cNvPr id="28" name="Picture 27" descr="A picture containing text, room, gambling house, scene&#10;&#10;Description automatically generated">
            <a:extLst>
              <a:ext uri="{FF2B5EF4-FFF2-40B4-BE49-F238E27FC236}">
                <a16:creationId xmlns:a16="http://schemas.microsoft.com/office/drawing/2014/main" id="{48E15B46-E129-EE15-F3FE-E5C5B281E01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99775" y="1652523"/>
            <a:ext cx="755902" cy="749213"/>
          </a:xfrm>
          <a:prstGeom prst="rect">
            <a:avLst/>
          </a:prstGeom>
        </p:spPr>
      </p:pic>
      <p:pic>
        <p:nvPicPr>
          <p:cNvPr id="29" name="Picture 28" descr="Logo&#10;&#10;Description automatically generated">
            <a:extLst>
              <a:ext uri="{FF2B5EF4-FFF2-40B4-BE49-F238E27FC236}">
                <a16:creationId xmlns:a16="http://schemas.microsoft.com/office/drawing/2014/main" id="{72850228-9402-2A08-4785-D2A6FA5ED76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54221" y="1866155"/>
            <a:ext cx="784793" cy="794603"/>
          </a:xfrm>
          <a:prstGeom prst="rect">
            <a:avLst/>
          </a:prstGeom>
        </p:spPr>
      </p:pic>
      <p:pic>
        <p:nvPicPr>
          <p:cNvPr id="30" name="Picture 29" descr="A picture containing text, gambling house, room&#10;&#10;Description automatically generated">
            <a:extLst>
              <a:ext uri="{FF2B5EF4-FFF2-40B4-BE49-F238E27FC236}">
                <a16:creationId xmlns:a16="http://schemas.microsoft.com/office/drawing/2014/main" id="{FF8B9808-4724-7F57-C1D5-3BB443C5DE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17826" y="2203145"/>
            <a:ext cx="730049" cy="730049"/>
          </a:xfrm>
          <a:prstGeom prst="rect">
            <a:avLst/>
          </a:prstGeom>
        </p:spPr>
      </p:pic>
      <p:sp>
        <p:nvSpPr>
          <p:cNvPr id="31" name="Oval 30">
            <a:extLst>
              <a:ext uri="{FF2B5EF4-FFF2-40B4-BE49-F238E27FC236}">
                <a16:creationId xmlns:a16="http://schemas.microsoft.com/office/drawing/2014/main" id="{1285CC74-091E-87F4-2FA7-551349A25577}"/>
              </a:ext>
            </a:extLst>
          </p:cNvPr>
          <p:cNvSpPr/>
          <p:nvPr/>
        </p:nvSpPr>
        <p:spPr>
          <a:xfrm>
            <a:off x="3437113" y="4037221"/>
            <a:ext cx="868754" cy="77297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Logo&#10;&#10;Description automatically generated">
            <a:extLst>
              <a:ext uri="{FF2B5EF4-FFF2-40B4-BE49-F238E27FC236}">
                <a16:creationId xmlns:a16="http://schemas.microsoft.com/office/drawing/2014/main" id="{26B45E85-12FD-46AC-2FEA-C763F738326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87228" y="3926437"/>
            <a:ext cx="949119" cy="949119"/>
          </a:xfrm>
          <a:prstGeom prst="rect">
            <a:avLst/>
          </a:prstGeom>
        </p:spPr>
      </p:pic>
      <p:pic>
        <p:nvPicPr>
          <p:cNvPr id="33" name="Picture 32" descr="Logo&#10;&#10;Description automatically generated">
            <a:extLst>
              <a:ext uri="{FF2B5EF4-FFF2-40B4-BE49-F238E27FC236}">
                <a16:creationId xmlns:a16="http://schemas.microsoft.com/office/drawing/2014/main" id="{77C8F3AF-1D1D-A7AA-E0EC-C6C74F433F7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86506" y="2661965"/>
            <a:ext cx="718965" cy="720406"/>
          </a:xfrm>
          <a:prstGeom prst="rect">
            <a:avLst/>
          </a:prstGeom>
        </p:spPr>
      </p:pic>
      <p:pic>
        <p:nvPicPr>
          <p:cNvPr id="34" name="Picture 33">
            <a:extLst>
              <a:ext uri="{FF2B5EF4-FFF2-40B4-BE49-F238E27FC236}">
                <a16:creationId xmlns:a16="http://schemas.microsoft.com/office/drawing/2014/main" id="{F96BBE89-151B-5B6E-B229-B86235DF005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72956" y="3315057"/>
            <a:ext cx="762000" cy="752475"/>
          </a:xfrm>
          <a:prstGeom prst="rect">
            <a:avLst/>
          </a:prstGeom>
        </p:spPr>
      </p:pic>
      <p:pic>
        <p:nvPicPr>
          <p:cNvPr id="35" name="Picture 34" descr="Logo&#10;&#10;Description automatically generated">
            <a:extLst>
              <a:ext uri="{FF2B5EF4-FFF2-40B4-BE49-F238E27FC236}">
                <a16:creationId xmlns:a16="http://schemas.microsoft.com/office/drawing/2014/main" id="{93CCF4B4-3517-2062-E0B0-718B2021DBE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86506" y="4045189"/>
            <a:ext cx="675435" cy="675435"/>
          </a:xfrm>
          <a:prstGeom prst="rect">
            <a:avLst/>
          </a:prstGeom>
        </p:spPr>
      </p:pic>
      <p:pic>
        <p:nvPicPr>
          <p:cNvPr id="36" name="Picture 35" descr="Logo&#10;&#10;Description automatically generated">
            <a:extLst>
              <a:ext uri="{FF2B5EF4-FFF2-40B4-BE49-F238E27FC236}">
                <a16:creationId xmlns:a16="http://schemas.microsoft.com/office/drawing/2014/main" id="{4B5AEFAD-01E0-1C95-03A6-83A63166D8E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62117" y="4602414"/>
            <a:ext cx="682298" cy="685815"/>
          </a:xfrm>
          <a:prstGeom prst="rect">
            <a:avLst/>
          </a:prstGeom>
        </p:spPr>
      </p:pic>
      <p:pic>
        <p:nvPicPr>
          <p:cNvPr id="38" name="Picture 37" descr="A picture containing text, sign&#10;&#10;Description automatically generated">
            <a:extLst>
              <a:ext uri="{FF2B5EF4-FFF2-40B4-BE49-F238E27FC236}">
                <a16:creationId xmlns:a16="http://schemas.microsoft.com/office/drawing/2014/main" id="{CF16024D-12C7-539F-D01C-DFF7D447A86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29880" y="4968836"/>
            <a:ext cx="651002" cy="646983"/>
          </a:xfrm>
          <a:prstGeom prst="rect">
            <a:avLst/>
          </a:prstGeom>
        </p:spPr>
      </p:pic>
      <p:pic>
        <p:nvPicPr>
          <p:cNvPr id="39" name="Picture 38" descr="A picture containing text, room, gambling house, scene&#10;&#10;Description automatically generated">
            <a:extLst>
              <a:ext uri="{FF2B5EF4-FFF2-40B4-BE49-F238E27FC236}">
                <a16:creationId xmlns:a16="http://schemas.microsoft.com/office/drawing/2014/main" id="{8A0728EE-8324-6B2E-4E0C-963D463119B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54583" y="5158947"/>
            <a:ext cx="687097" cy="685800"/>
          </a:xfrm>
          <a:prstGeom prst="rect">
            <a:avLst/>
          </a:prstGeom>
        </p:spPr>
      </p:pic>
      <p:pic>
        <p:nvPicPr>
          <p:cNvPr id="40" name="Picture 39" descr="Logo&#10;&#10;Description automatically generated">
            <a:extLst>
              <a:ext uri="{FF2B5EF4-FFF2-40B4-BE49-F238E27FC236}">
                <a16:creationId xmlns:a16="http://schemas.microsoft.com/office/drawing/2014/main" id="{B978F751-4CC3-16AB-3BE1-0993E12F319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30040" y="5316203"/>
            <a:ext cx="736343" cy="730049"/>
          </a:xfrm>
          <a:prstGeom prst="rect">
            <a:avLst/>
          </a:prstGeom>
        </p:spPr>
      </p:pic>
      <p:pic>
        <p:nvPicPr>
          <p:cNvPr id="41" name="Picture 40" descr="A picture containing logo&#10;&#10;Description automatically generated">
            <a:extLst>
              <a:ext uri="{FF2B5EF4-FFF2-40B4-BE49-F238E27FC236}">
                <a16:creationId xmlns:a16="http://schemas.microsoft.com/office/drawing/2014/main" id="{96240D16-C7C3-B31D-31AC-8BA55C4AF01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509821" y="5410176"/>
            <a:ext cx="802167" cy="802167"/>
          </a:xfrm>
          <a:prstGeom prst="rect">
            <a:avLst/>
          </a:prstGeom>
        </p:spPr>
      </p:pic>
      <p:pic>
        <p:nvPicPr>
          <p:cNvPr id="42" name="Picture 41">
            <a:extLst>
              <a:ext uri="{FF2B5EF4-FFF2-40B4-BE49-F238E27FC236}">
                <a16:creationId xmlns:a16="http://schemas.microsoft.com/office/drawing/2014/main" id="{A3FBD3E2-4E1F-54D7-986A-D9F93D7A860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225739" y="3651743"/>
            <a:ext cx="1238548" cy="1103188"/>
          </a:xfrm>
          <a:prstGeom prst="rect">
            <a:avLst/>
          </a:prstGeom>
        </p:spPr>
      </p:pic>
      <p:pic>
        <p:nvPicPr>
          <p:cNvPr id="43" name="Picture 2" descr="D:\Documents and Settings\maryroi.goldman\My Documents\My Pictures\MSHARP4.jpg">
            <a:extLst>
              <a:ext uri="{FF2B5EF4-FFF2-40B4-BE49-F238E27FC236}">
                <a16:creationId xmlns:a16="http://schemas.microsoft.com/office/drawing/2014/main" id="{33ABBC7E-AB8A-AFB8-3EE9-C881AD61FA4B}"/>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903801" y="4972720"/>
            <a:ext cx="1117573" cy="479389"/>
          </a:xfrm>
          <a:prstGeom prst="rect">
            <a:avLst/>
          </a:prstGeom>
          <a:noFill/>
          <a:ln>
            <a:solidFill>
              <a:schemeClr val="tx1"/>
            </a:solidFill>
          </a:ln>
        </p:spPr>
      </p:pic>
      <p:sp>
        <p:nvSpPr>
          <p:cNvPr id="4" name="Oval 3">
            <a:extLst>
              <a:ext uri="{FF2B5EF4-FFF2-40B4-BE49-F238E27FC236}">
                <a16:creationId xmlns:a16="http://schemas.microsoft.com/office/drawing/2014/main" id="{19DCAF92-1228-F195-6F6B-1850DBC2CC3A}"/>
              </a:ext>
            </a:extLst>
          </p:cNvPr>
          <p:cNvSpPr/>
          <p:nvPr/>
        </p:nvSpPr>
        <p:spPr>
          <a:xfrm>
            <a:off x="4614093" y="4843128"/>
            <a:ext cx="868754" cy="77297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B57B10C4-F7D0-EAC7-D8DA-B2C6382DF47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91030" y="4775475"/>
            <a:ext cx="931296" cy="934851"/>
          </a:xfrm>
          <a:prstGeom prst="rect">
            <a:avLst/>
          </a:prstGeom>
        </p:spPr>
      </p:pic>
      <p:sp>
        <p:nvSpPr>
          <p:cNvPr id="9" name="Footer Placeholder 8">
            <a:extLst>
              <a:ext uri="{FF2B5EF4-FFF2-40B4-BE49-F238E27FC236}">
                <a16:creationId xmlns:a16="http://schemas.microsoft.com/office/drawing/2014/main" id="{73198A86-106C-5034-6636-5A181BDE86A0}"/>
              </a:ext>
            </a:extLst>
          </p:cNvPr>
          <p:cNvSpPr>
            <a:spLocks noGrp="1"/>
          </p:cNvSpPr>
          <p:nvPr>
            <p:ph type="ftr" sz="quarter" idx="11"/>
          </p:nvPr>
        </p:nvSpPr>
        <p:spPr>
          <a:xfrm>
            <a:off x="6462587" y="6322561"/>
            <a:ext cx="2895600" cy="365125"/>
          </a:xfrm>
        </p:spPr>
        <p:txBody>
          <a:bodyPr/>
          <a:lstStyle/>
          <a:p>
            <a:r>
              <a:rPr lang="en-US" sz="1800" b="1">
                <a:solidFill>
                  <a:schemeClr val="tx1"/>
                </a:solidFill>
              </a:rPr>
              <a:t>MAR 2025-CUI</a:t>
            </a:r>
            <a:endParaRPr lang="en-US" sz="1800" b="1" dirty="0">
              <a:solidFill>
                <a:schemeClr val="tx1"/>
              </a:solidFill>
            </a:endParaRPr>
          </a:p>
        </p:txBody>
      </p:sp>
    </p:spTree>
    <p:extLst>
      <p:ext uri="{BB962C8B-B14F-4D97-AF65-F5344CB8AC3E}">
        <p14:creationId xmlns:p14="http://schemas.microsoft.com/office/powerpoint/2010/main" val="3331605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1483779" y="1856270"/>
            <a:ext cx="7203021" cy="4401205"/>
          </a:xfrm>
          <a:prstGeom prst="rect">
            <a:avLst/>
          </a:prstGeom>
          <a:noFill/>
          <a:ln w="9525">
            <a:noFill/>
            <a:miter lim="800000"/>
            <a:headEnd/>
            <a:tailEnd/>
          </a:ln>
          <a:effectLst/>
        </p:spPr>
        <p:txBody>
          <a:bodyPr wrap="square">
            <a:spAutoFit/>
          </a:bodyPr>
          <a:lstStyle/>
          <a:p>
            <a:pPr algn="just"/>
            <a:r>
              <a:rPr lang="en-US" altLang="en-US" sz="1400" dirty="0"/>
              <a:t>Policy validating integration between CD&amp;I, TECOM, Stakeholder and FMF community to review/revise/recommend METs and standards to satisfy mission requirements.  </a:t>
            </a:r>
          </a:p>
          <a:p>
            <a:pPr algn="just"/>
            <a:endParaRPr lang="en-US" altLang="en-US" sz="1400" dirty="0"/>
          </a:p>
          <a:p>
            <a:pPr algn="just"/>
            <a:r>
              <a:rPr lang="en-US" sz="1400" b="1" dirty="0">
                <a:solidFill>
                  <a:srgbClr val="FF0000"/>
                </a:solidFill>
              </a:rPr>
              <a:t>MSG</a:t>
            </a:r>
            <a:r>
              <a:rPr lang="en-US" sz="1400" b="1" dirty="0"/>
              <a:t> </a:t>
            </a:r>
            <a:r>
              <a:rPr lang="en-US" sz="1400" b="1" dirty="0">
                <a:solidFill>
                  <a:srgbClr val="FF0000"/>
                </a:solidFill>
              </a:rPr>
              <a:t>via NIPR DON-ETMS2 and/or TEAMS invite</a:t>
            </a:r>
            <a:r>
              <a:rPr lang="en-US" sz="1400" dirty="0"/>
              <a:t> announces review requirements:</a:t>
            </a:r>
          </a:p>
          <a:p>
            <a:endParaRPr lang="en-US" sz="1400" dirty="0"/>
          </a:p>
          <a:p>
            <a:r>
              <a:rPr lang="en-US" sz="1400" b="1" dirty="0">
                <a:solidFill>
                  <a:srgbClr val="FF0000"/>
                </a:solidFill>
              </a:rPr>
              <a:t>Mission Statement:  </a:t>
            </a:r>
            <a:r>
              <a:rPr lang="en-US" sz="1400" dirty="0"/>
              <a:t>Ensure organizational capability and mission intent can be met.</a:t>
            </a:r>
          </a:p>
          <a:p>
            <a:r>
              <a:rPr lang="en-US" sz="1400" b="1" dirty="0"/>
              <a:t>(Be prepared to submit update recommendations if needed.)</a:t>
            </a:r>
          </a:p>
          <a:p>
            <a:r>
              <a:rPr lang="en-US" sz="1400" dirty="0"/>
              <a:t> </a:t>
            </a:r>
          </a:p>
          <a:p>
            <a:r>
              <a:rPr lang="en-US" sz="1400" b="1" dirty="0">
                <a:solidFill>
                  <a:srgbClr val="FF0000"/>
                </a:solidFill>
              </a:rPr>
              <a:t>Marine Corps Tasks (MCTs): </a:t>
            </a:r>
            <a:r>
              <a:rPr lang="en-US" sz="1400" dirty="0"/>
              <a:t>Do defined actions/activities/capabilities continue to satisfy the organizational mission intent and requirement?</a:t>
            </a:r>
          </a:p>
          <a:p>
            <a:r>
              <a:rPr lang="en-US" sz="1400" b="1" dirty="0"/>
              <a:t>(Be prepared to make MCT refinements/modifications if required.)</a:t>
            </a:r>
          </a:p>
          <a:p>
            <a:endParaRPr lang="en-US" sz="1400" dirty="0"/>
          </a:p>
          <a:p>
            <a:r>
              <a:rPr lang="en-US" sz="1400" b="1" dirty="0">
                <a:solidFill>
                  <a:srgbClr val="FF0000"/>
                </a:solidFill>
              </a:rPr>
              <a:t>T/O&amp;E:</a:t>
            </a:r>
            <a:r>
              <a:rPr lang="en-US" sz="1400" dirty="0">
                <a:solidFill>
                  <a:srgbClr val="FF0000"/>
                </a:solidFill>
              </a:rPr>
              <a:t> </a:t>
            </a:r>
            <a:r>
              <a:rPr lang="en-US" sz="1400" dirty="0"/>
              <a:t>Personnel / Equipment data, resident within TFSMS, aligns to METs/METL.</a:t>
            </a:r>
          </a:p>
          <a:p>
            <a:r>
              <a:rPr lang="en-US" sz="1400" b="1" dirty="0">
                <a:solidFill>
                  <a:srgbClr val="FF0000"/>
                </a:solidFill>
              </a:rPr>
              <a:t>(*T/O&amp;E discrepancies are facilitated via TOECR process coordinated with COI Principal Advisor and CD&amp;I Total Force Structure Division)</a:t>
            </a:r>
          </a:p>
          <a:p>
            <a:endParaRPr lang="en-US" sz="1400" dirty="0"/>
          </a:p>
          <a:p>
            <a:r>
              <a:rPr lang="en-US" sz="1400" b="1" dirty="0">
                <a:solidFill>
                  <a:srgbClr val="FF0000"/>
                </a:solidFill>
              </a:rPr>
              <a:t>T&amp;R Manual: </a:t>
            </a:r>
            <a:r>
              <a:rPr lang="en-US" sz="1400" dirty="0"/>
              <a:t>Determine training components/standards, training events.</a:t>
            </a:r>
          </a:p>
          <a:p>
            <a:r>
              <a:rPr lang="en-US" sz="1400" b="1" dirty="0"/>
              <a:t>(Be prepared to make NEW training requirement recommendations.)</a:t>
            </a:r>
          </a:p>
          <a:p>
            <a:pPr marL="228600" indent="-228600">
              <a:buFont typeface="+mj-lt"/>
              <a:buAutoNum type="arabicPeriod"/>
            </a:pPr>
            <a:endParaRPr lang="en-US" sz="1400" dirty="0"/>
          </a:p>
          <a:p>
            <a:r>
              <a:rPr lang="en-US" sz="1400" b="1" dirty="0">
                <a:solidFill>
                  <a:srgbClr val="FF0000"/>
                </a:solidFill>
              </a:rPr>
              <a:t>Record of Proceedings (ROP): </a:t>
            </a:r>
            <a:r>
              <a:rPr lang="en-US" sz="1400" dirty="0"/>
              <a:t>Captures COI AO attendance and recommendations</a:t>
            </a:r>
          </a:p>
        </p:txBody>
      </p:sp>
      <p:sp>
        <p:nvSpPr>
          <p:cNvPr id="6" name="Text Box 3"/>
          <p:cNvSpPr txBox="1">
            <a:spLocks noChangeArrowheads="1"/>
          </p:cNvSpPr>
          <p:nvPr/>
        </p:nvSpPr>
        <p:spPr bwMode="auto">
          <a:xfrm>
            <a:off x="301450" y="209550"/>
            <a:ext cx="8842549" cy="769441"/>
          </a:xfrm>
          <a:prstGeom prst="rect">
            <a:avLst/>
          </a:prstGeom>
          <a:noFill/>
          <a:ln w="9525">
            <a:noFill/>
            <a:miter lim="800000"/>
            <a:headEnd/>
            <a:tailEnd/>
          </a:ln>
          <a:effectLst/>
        </p:spPr>
        <p:txBody>
          <a:bodyPr wrap="square">
            <a:spAutoFit/>
          </a:bodyPr>
          <a:lstStyle/>
          <a:p>
            <a:pPr algn="ctr"/>
            <a:r>
              <a:rPr lang="en-US" sz="2400" b="1" dirty="0"/>
              <a:t>MET / METL Review Workshops Process</a:t>
            </a:r>
          </a:p>
          <a:p>
            <a:pPr algn="ctr"/>
            <a:r>
              <a:rPr lang="en-US" sz="2000" b="1" dirty="0"/>
              <a:t>(MCO 3500.110**) </a:t>
            </a:r>
          </a:p>
        </p:txBody>
      </p:sp>
      <p:pic>
        <p:nvPicPr>
          <p:cNvPr id="7"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449" y="2817695"/>
            <a:ext cx="1360204" cy="1181387"/>
          </a:xfrm>
          <a:prstGeom prst="rect">
            <a:avLst/>
          </a:prstGeom>
          <a:noFill/>
          <a:ln w="9525">
            <a:noFill/>
            <a:miter lim="800000"/>
            <a:headEnd/>
            <a:tailEnd/>
          </a:ln>
        </p:spPr>
      </p:pic>
      <p:pic>
        <p:nvPicPr>
          <p:cNvPr id="8" name="Picture 124" descr="C:\Users\maryroi.GOLDMAN\Desktop\LOGOS\tfsms_logo_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53" y="1424975"/>
            <a:ext cx="1487761" cy="134413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20064" y="6343671"/>
            <a:ext cx="2783327" cy="365125"/>
          </a:xfrm>
        </p:spPr>
        <p:txBody>
          <a:bodyPr/>
          <a:lstStyle/>
          <a:p>
            <a:r>
              <a:rPr lang="en-US">
                <a:solidFill>
                  <a:schemeClr val="tx1"/>
                </a:solidFill>
              </a:rPr>
              <a:t>MAR 2025-CUI</a:t>
            </a:r>
            <a:endParaRPr lang="en-US" dirty="0">
              <a:solidFill>
                <a:schemeClr val="tx1"/>
              </a:solidFill>
            </a:endParaRPr>
          </a:p>
        </p:txBody>
      </p:sp>
      <p:grpSp>
        <p:nvGrpSpPr>
          <p:cNvPr id="9" name="Group 12"/>
          <p:cNvGrpSpPr>
            <a:grpSpLocks noChangeAspect="1"/>
          </p:cNvGrpSpPr>
          <p:nvPr/>
        </p:nvGrpSpPr>
        <p:grpSpPr bwMode="auto">
          <a:xfrm>
            <a:off x="222068" y="4353889"/>
            <a:ext cx="1149532" cy="831980"/>
            <a:chOff x="4881" y="240"/>
            <a:chExt cx="639" cy="822"/>
          </a:xfrm>
        </p:grpSpPr>
        <p:pic>
          <p:nvPicPr>
            <p:cNvPr id="11"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dirty="0">
                  <a:ln w="9525">
                    <a:solidFill>
                      <a:srgbClr val="000000"/>
                    </a:solidFill>
                    <a:round/>
                    <a:headEnd/>
                    <a:tailEnd/>
                  </a:ln>
                  <a:solidFill>
                    <a:srgbClr val="FF0000"/>
                  </a:solidFill>
                  <a:latin typeface="Arial"/>
                  <a:cs typeface="Arial"/>
                </a:rPr>
                <a:t>Plans, Policies,</a:t>
              </a:r>
            </a:p>
          </p:txBody>
        </p:sp>
        <p:sp>
          <p:nvSpPr>
            <p:cNvPr id="13"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a:ln w="9525">
                    <a:solidFill>
                      <a:srgbClr val="000000"/>
                    </a:solidFill>
                    <a:round/>
                    <a:headEnd/>
                    <a:tailEnd/>
                  </a:ln>
                  <a:solidFill>
                    <a:srgbClr val="FF0000"/>
                  </a:solidFill>
                  <a:latin typeface="Arial"/>
                  <a:cs typeface="Arial"/>
                </a:rPr>
                <a:t>&amp; Operations</a:t>
              </a:r>
            </a:p>
          </p:txBody>
        </p:sp>
      </p:grpSp>
      <p:sp>
        <p:nvSpPr>
          <p:cNvPr id="2" name="Rectangle 1">
            <a:extLst>
              <a:ext uri="{FF2B5EF4-FFF2-40B4-BE49-F238E27FC236}">
                <a16:creationId xmlns:a16="http://schemas.microsoft.com/office/drawing/2014/main" id="{FBB0B793-6CCD-C979-8701-0ACA861D1BB6}"/>
              </a:ext>
            </a:extLst>
          </p:cNvPr>
          <p:cNvSpPr/>
          <p:nvPr/>
        </p:nvSpPr>
        <p:spPr>
          <a:xfrm>
            <a:off x="1798090" y="984411"/>
            <a:ext cx="5849268" cy="646331"/>
          </a:xfrm>
          <a:prstGeom prst="rect">
            <a:avLst/>
          </a:prstGeom>
          <a:solidFill>
            <a:srgbClr val="FFFF00"/>
          </a:solidFill>
          <a:ln>
            <a:solidFill>
              <a:schemeClr val="tx1"/>
            </a:solidFill>
          </a:ln>
        </p:spPr>
        <p:txBody>
          <a:bodyPr wrap="square">
            <a:spAutoFit/>
          </a:bodyPr>
          <a:lstStyle/>
          <a:p>
            <a:pPr algn="ctr"/>
            <a:r>
              <a:rPr lang="en-US" sz="1200" b="1" dirty="0"/>
              <a:t>**2023-2025 MCO Revision:  Modifies 2011 MCO language to address changing roles/responsibilities, required METL development support, and evolving training and readiness reporting advancements.</a:t>
            </a:r>
            <a:endParaRPr lang="en-US" sz="1200" b="1" i="1" dirty="0"/>
          </a:p>
        </p:txBody>
      </p:sp>
      <p:sp>
        <p:nvSpPr>
          <p:cNvPr id="4" name="Slide Number Placeholder 3">
            <a:extLst>
              <a:ext uri="{FF2B5EF4-FFF2-40B4-BE49-F238E27FC236}">
                <a16:creationId xmlns:a16="http://schemas.microsoft.com/office/drawing/2014/main" id="{F4288306-5CE3-785C-D7EF-43AE66586783}"/>
              </a:ext>
            </a:extLst>
          </p:cNvPr>
          <p:cNvSpPr>
            <a:spLocks noGrp="1"/>
          </p:cNvSpPr>
          <p:nvPr>
            <p:ph type="sldNum" sz="quarter" idx="12"/>
          </p:nvPr>
        </p:nvSpPr>
        <p:spPr/>
        <p:txBody>
          <a:bodyPr/>
          <a:lstStyle/>
          <a:p>
            <a:fld id="{57D7F152-42F7-4C0B-ACE2-8696607C202E}" type="slidenum">
              <a:rPr lang="en-US" smtClean="0">
                <a:solidFill>
                  <a:schemeClr val="tx1"/>
                </a:solidFill>
              </a:rPr>
              <a:pPr/>
              <a:t>10</a:t>
            </a:fld>
            <a:endParaRPr lang="en-US" dirty="0">
              <a:solidFill>
                <a:schemeClr val="tx1"/>
              </a:solidFill>
            </a:endParaRPr>
          </a:p>
        </p:txBody>
      </p:sp>
    </p:spTree>
    <p:extLst>
      <p:ext uri="{BB962C8B-B14F-4D97-AF65-F5344CB8AC3E}">
        <p14:creationId xmlns:p14="http://schemas.microsoft.com/office/powerpoint/2010/main" val="1996888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1617283" y="1489140"/>
            <a:ext cx="7351207" cy="4770537"/>
          </a:xfrm>
          <a:prstGeom prst="rect">
            <a:avLst/>
          </a:prstGeom>
          <a:noFill/>
          <a:ln w="9525">
            <a:noFill/>
            <a:miter lim="800000"/>
            <a:headEnd/>
            <a:tailEnd/>
          </a:ln>
          <a:effectLst/>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mn-ea"/>
                <a:cs typeface="+mn-cs"/>
              </a:rPr>
              <a:t>MET/METL Development:</a:t>
            </a:r>
            <a:r>
              <a:rPr kumimoji="0" lang="en-US" sz="1600" b="0" i="0" u="none" strike="noStrike" kern="1200" cap="none" spc="0" normalizeH="0" baseline="0" noProof="0" dirty="0">
                <a:ln>
                  <a:noFill/>
                </a:ln>
                <a:solidFill>
                  <a:srgbClr val="FF0000"/>
                </a:solidFill>
                <a:effectLst/>
                <a:uLnTx/>
                <a:uFillTx/>
                <a:latin typeface="Arial" charset="0"/>
                <a:ea typeface="+mn-ea"/>
                <a:cs typeface="+mn-cs"/>
              </a:rPr>
              <a:t>  </a:t>
            </a:r>
            <a:r>
              <a:rPr kumimoji="0" lang="en-US" sz="1600" b="0" i="0" u="none" strike="noStrike" kern="1200" cap="none" spc="0" normalizeH="0" baseline="0" noProof="0" dirty="0">
                <a:ln>
                  <a:noFill/>
                </a:ln>
                <a:effectLst/>
                <a:uLnTx/>
                <a:uFillTx/>
                <a:latin typeface="Arial" charset="0"/>
                <a:ea typeface="+mn-ea"/>
                <a:cs typeface="+mn-cs"/>
              </a:rPr>
              <a:t>S</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upports mission planning, training and</a:t>
            </a:r>
            <a:r>
              <a:rPr kumimoji="0" lang="en-US" sz="1600" b="0" i="0" u="none" strike="noStrike" kern="1200" cap="none" spc="0" normalizeH="0" noProof="0" dirty="0">
                <a:ln>
                  <a:noFill/>
                </a:ln>
                <a:solidFill>
                  <a:prstClr val="black"/>
                </a:solidFill>
                <a:effectLst/>
                <a:uLnTx/>
                <a:uFillTx/>
                <a:latin typeface="Arial" charset="0"/>
                <a:ea typeface="+mn-ea"/>
                <a:cs typeface="+mn-cs"/>
              </a:rPr>
              <a:t>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T&amp;R Manual review and development</a:t>
            </a:r>
            <a:r>
              <a:rPr kumimoji="0" lang="en-US" sz="1600" b="0" i="0" u="none" strike="noStrike" kern="1200" cap="none" spc="0" normalizeH="0" noProof="0" dirty="0">
                <a:ln>
                  <a:noFill/>
                </a:ln>
                <a:solidFill>
                  <a:prstClr val="black"/>
                </a:solidFill>
                <a:effectLst/>
                <a:uLnTx/>
                <a:uFillTx/>
                <a:latin typeface="Arial" charset="0"/>
                <a:ea typeface="+mn-ea"/>
                <a:cs typeface="+mn-cs"/>
              </a:rPr>
              <a:t> processes.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Coordinated process involving CD&amp;I, Principal Advisor/Stakeholder, PP&amp;O and TECOM.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Aligns to…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mn-ea"/>
                <a:cs typeface="+mn-cs"/>
              </a:rPr>
              <a:t>Mission Statement &amp; T/O&amp;E Validation: </a:t>
            </a:r>
            <a:r>
              <a:rPr kumimoji="0" lang="en-US" sz="1600" i="0" u="none" strike="noStrike" kern="1200" cap="none" spc="0" normalizeH="0" baseline="0" noProof="0" dirty="0">
                <a:ln>
                  <a:noFill/>
                </a:ln>
                <a:effectLst/>
                <a:uLnTx/>
                <a:uFillTx/>
                <a:latin typeface="Arial" charset="0"/>
                <a:ea typeface="+mn-ea"/>
                <a:cs typeface="+mn-cs"/>
              </a:rPr>
              <a:t>CD&amp;I’s Total Force Structure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process where Unit/COI defined organizational capability and mission intent is expressed via Mission Statement within TFSMS.  Unit METs/METL aligns to defined Mission Statement, available personnel and equipment.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Aligns to…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mn-ea"/>
                <a:cs typeface="+mn-cs"/>
              </a:rPr>
              <a:t>TECOM’s T&amp;R Manual &amp; TMT Reviews: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TECOM training processes that identifies MET-based training component requirements, necessary event chaining and exercise synchronizations, POI and curriculum refinement and development. </a:t>
            </a:r>
          </a:p>
          <a:p>
            <a:pPr algn="ctr">
              <a:defRPr/>
            </a:pPr>
            <a:r>
              <a:rPr lang="en-US" sz="1600" b="1" dirty="0">
                <a:solidFill>
                  <a:prstClr val="black"/>
                </a:solidFill>
              </a:rPr>
              <a:t>Supports…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600" dirty="0">
              <a:solidFill>
                <a:prstClr val="black"/>
              </a:solidFill>
            </a:endParaRPr>
          </a:p>
          <a:p>
            <a:pPr lvl="0">
              <a:defRPr/>
            </a:pPr>
            <a:r>
              <a:rPr lang="en-US" sz="1600" b="1" dirty="0">
                <a:solidFill>
                  <a:srgbClr val="FF0000"/>
                </a:solidFill>
              </a:rPr>
              <a:t>PP&amp;O’s GFM Processes and FMF / SE Readiness Reporting Requirements ISO DOD/Chairman’s Defense Readiness Reporting System (DRRS).</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Text Box 3"/>
          <p:cNvSpPr txBox="1">
            <a:spLocks noChangeArrowheads="1"/>
          </p:cNvSpPr>
          <p:nvPr/>
        </p:nvSpPr>
        <p:spPr bwMode="auto">
          <a:xfrm>
            <a:off x="1" y="144463"/>
            <a:ext cx="9144000" cy="1323439"/>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CD&amp;I’s Policy Alignments: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MCTL </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a:t>
            </a:r>
            <a:r>
              <a:rPr kumimoji="0" lang="en-US" sz="1400" b="1" i="0" u="none" strike="noStrike" kern="1200" cap="none" spc="0" normalizeH="0" baseline="0" noProof="0" dirty="0">
                <a:ln>
                  <a:noFill/>
                </a:ln>
                <a:solidFill>
                  <a:srgbClr val="FF0000"/>
                </a:solidFill>
                <a:effectLst/>
                <a:uLnTx/>
                <a:uFillTx/>
                <a:latin typeface="Arial" charset="0"/>
                <a:ea typeface="+mn-ea"/>
                <a:cs typeface="+mn-cs"/>
              </a:rPr>
              <a:t>MCO 3500.26</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MET / METL Development </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a:t>
            </a:r>
            <a:r>
              <a:rPr kumimoji="0" lang="en-US" sz="1400" b="1" i="0" u="none" strike="noStrike" kern="1200" cap="none" spc="0" normalizeH="0" baseline="0" noProof="0" dirty="0">
                <a:ln>
                  <a:noFill/>
                </a:ln>
                <a:solidFill>
                  <a:srgbClr val="FF0000"/>
                </a:solidFill>
                <a:effectLst/>
                <a:uLnTx/>
                <a:uFillTx/>
                <a:latin typeface="Arial" charset="0"/>
                <a:ea typeface="+mn-ea"/>
                <a:cs typeface="+mn-cs"/>
              </a:rPr>
              <a:t>MCO 3500.110</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Total Force Structure Process </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a:t>
            </a:r>
            <a:r>
              <a:rPr kumimoji="0" lang="en-US" sz="1400" b="1" i="0" u="none" strike="noStrike" kern="1200" cap="none" spc="0" normalizeH="0" baseline="0" noProof="0" dirty="0">
                <a:ln>
                  <a:noFill/>
                </a:ln>
                <a:solidFill>
                  <a:srgbClr val="FF0000"/>
                </a:solidFill>
                <a:effectLst/>
                <a:uLnTx/>
                <a:uFillTx/>
                <a:latin typeface="Arial" charset="0"/>
                <a:ea typeface="+mn-ea"/>
                <a:cs typeface="+mn-cs"/>
              </a:rPr>
              <a:t>MCO 5311.1E</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a:t>
            </a:r>
          </a:p>
        </p:txBody>
      </p:sp>
      <p:pic>
        <p:nvPicPr>
          <p:cNvPr id="8"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510" y="1478762"/>
            <a:ext cx="1217425" cy="132343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7316" y="6259677"/>
            <a:ext cx="2959843" cy="365125"/>
          </a:xfrm>
        </p:spPr>
        <p:txBody>
          <a:bodyPr/>
          <a:lstStyle/>
          <a:p>
            <a:r>
              <a:rPr lang="en-US" dirty="0">
                <a:solidFill>
                  <a:schemeClr val="tx1"/>
                </a:solidFill>
              </a:rPr>
              <a:t>MAR 2025-CUI</a:t>
            </a:r>
          </a:p>
        </p:txBody>
      </p:sp>
      <p:grpSp>
        <p:nvGrpSpPr>
          <p:cNvPr id="16" name="Group 12"/>
          <p:cNvGrpSpPr>
            <a:grpSpLocks noChangeAspect="1"/>
          </p:cNvGrpSpPr>
          <p:nvPr/>
        </p:nvGrpSpPr>
        <p:grpSpPr bwMode="auto">
          <a:xfrm>
            <a:off x="269622" y="5238453"/>
            <a:ext cx="1149532" cy="831980"/>
            <a:chOff x="4881" y="240"/>
            <a:chExt cx="639" cy="822"/>
          </a:xfrm>
        </p:grpSpPr>
        <p:pic>
          <p:nvPicPr>
            <p:cNvPr id="17"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dirty="0">
                  <a:ln w="9525">
                    <a:solidFill>
                      <a:srgbClr val="000000"/>
                    </a:solidFill>
                    <a:round/>
                    <a:headEnd/>
                    <a:tailEnd/>
                  </a:ln>
                  <a:solidFill>
                    <a:srgbClr val="FF0000"/>
                  </a:solidFill>
                  <a:latin typeface="Arial"/>
                  <a:cs typeface="Arial"/>
                </a:rPr>
                <a:t>Plans, Policies,</a:t>
              </a:r>
            </a:p>
          </p:txBody>
        </p:sp>
        <p:sp>
          <p:nvSpPr>
            <p:cNvPr id="19"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a:ln w="9525">
                    <a:solidFill>
                      <a:srgbClr val="000000"/>
                    </a:solidFill>
                    <a:round/>
                    <a:headEnd/>
                    <a:tailEnd/>
                  </a:ln>
                  <a:solidFill>
                    <a:srgbClr val="FF0000"/>
                  </a:solidFill>
                  <a:latin typeface="Arial"/>
                  <a:cs typeface="Arial"/>
                </a:rPr>
                <a:t>&amp; Operations</a:t>
              </a:r>
            </a:p>
          </p:txBody>
        </p:sp>
      </p:grpSp>
      <p:sp>
        <p:nvSpPr>
          <p:cNvPr id="2" name="Slide Number Placeholder 1">
            <a:extLst>
              <a:ext uri="{FF2B5EF4-FFF2-40B4-BE49-F238E27FC236}">
                <a16:creationId xmlns:a16="http://schemas.microsoft.com/office/drawing/2014/main" id="{36B75A0C-76EF-830C-4EB1-95251A5D6DB1}"/>
              </a:ext>
            </a:extLst>
          </p:cNvPr>
          <p:cNvSpPr>
            <a:spLocks noGrp="1"/>
          </p:cNvSpPr>
          <p:nvPr>
            <p:ph type="sldNum" sz="quarter" idx="12"/>
          </p:nvPr>
        </p:nvSpPr>
        <p:spPr/>
        <p:txBody>
          <a:bodyPr/>
          <a:lstStyle/>
          <a:p>
            <a:fld id="{57D7F152-42F7-4C0B-ACE2-8696607C202E}" type="slidenum">
              <a:rPr lang="en-US" smtClean="0">
                <a:solidFill>
                  <a:schemeClr val="tx1"/>
                </a:solidFill>
              </a:rPr>
              <a:pPr/>
              <a:t>11</a:t>
            </a:fld>
            <a:endParaRPr lang="en-US"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CD6B511A-03F5-C72D-156B-353E90E7E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643" y="2915377"/>
            <a:ext cx="1149532" cy="1149532"/>
          </a:xfrm>
          <a:prstGeom prst="rect">
            <a:avLst/>
          </a:prstGeom>
        </p:spPr>
      </p:pic>
      <p:pic>
        <p:nvPicPr>
          <p:cNvPr id="5" name="Picture 4" descr="Logo&#10;&#10;Description automatically generated">
            <a:extLst>
              <a:ext uri="{FF2B5EF4-FFF2-40B4-BE49-F238E27FC236}">
                <a16:creationId xmlns:a16="http://schemas.microsoft.com/office/drawing/2014/main" id="{0EFBD965-48F5-8DF4-EFDA-80ABB3B14F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10" y="4050493"/>
            <a:ext cx="800960" cy="804017"/>
          </a:xfrm>
          <a:prstGeom prst="rect">
            <a:avLst/>
          </a:prstGeom>
        </p:spPr>
      </p:pic>
      <p:pic>
        <p:nvPicPr>
          <p:cNvPr id="9" name="Picture 8" descr="Text&#10;&#10;Description automatically generated">
            <a:extLst>
              <a:ext uri="{FF2B5EF4-FFF2-40B4-BE49-F238E27FC236}">
                <a16:creationId xmlns:a16="http://schemas.microsoft.com/office/drawing/2014/main" id="{D6FB5D20-DC59-DD31-602C-8E27E3A43D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821" y="4329721"/>
            <a:ext cx="965800" cy="686226"/>
          </a:xfrm>
          <a:prstGeom prst="rect">
            <a:avLst/>
          </a:prstGeom>
        </p:spPr>
      </p:pic>
    </p:spTree>
    <p:extLst>
      <p:ext uri="{BB962C8B-B14F-4D97-AF65-F5344CB8AC3E}">
        <p14:creationId xmlns:p14="http://schemas.microsoft.com/office/powerpoint/2010/main" val="376110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261213" y="1411327"/>
            <a:ext cx="862157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rgbClr val="000066"/>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anose="05000000000000000000" pitchFamily="2" charset="2"/>
              <a:buChar char="Ø"/>
            </a:pPr>
            <a:r>
              <a:rPr lang="en-US" altLang="en-US" sz="1600" dirty="0">
                <a:solidFill>
                  <a:srgbClr val="000000"/>
                </a:solidFill>
              </a:rPr>
              <a:t>Mission Statements define capabilities (core competencies or operational requirements) for the Marine Corps IAW </a:t>
            </a:r>
            <a:r>
              <a:rPr lang="en-US" altLang="en-US" sz="1600" i="1" dirty="0">
                <a:solidFill>
                  <a:srgbClr val="000000"/>
                </a:solidFill>
              </a:rPr>
              <a:t>MCO 5311.1E Total Force Structure Process</a:t>
            </a:r>
            <a:r>
              <a:rPr lang="en-US" altLang="en-US" sz="1600" dirty="0">
                <a:solidFill>
                  <a:srgbClr val="000000"/>
                </a:solidFill>
              </a:rPr>
              <a:t>.</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Mission Statements describe the organization, mission and tasks, concepts of organization and employment, administrative and logistics capabilities, and command and signal.</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Review current unit Mission Statement to ensure alignment to chosen Core METs, or recommend revision for updating.</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Mission Statement revision requires completion of the specific package of documents for presentation/approval by the community Principal Advisor, and submission to CD&amp;I Total Force Structure Division for approval by DC CD&amp;I.</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Principal Advisors are responsible for creation, review, modification, formal staffing and General Officer endorsement of proposed final copy.</a:t>
            </a:r>
          </a:p>
          <a:p>
            <a:pPr lvl="1" eaLnBrk="1" hangingPunct="1">
              <a:spcBef>
                <a:spcPct val="0"/>
              </a:spcBef>
              <a:buFont typeface="Wingdings" panose="05000000000000000000" pitchFamily="2" charset="2"/>
              <a:buChar char="Ø"/>
            </a:pPr>
            <a:r>
              <a:rPr lang="en-US" altLang="en-US" sz="1200" dirty="0">
                <a:solidFill>
                  <a:srgbClr val="000000"/>
                </a:solidFill>
              </a:rPr>
              <a:t>Ensures every unit identified by a UIC has a current Mission Statement. </a:t>
            </a:r>
          </a:p>
          <a:p>
            <a:pPr lvl="1" eaLnBrk="1" hangingPunct="1">
              <a:spcBef>
                <a:spcPct val="0"/>
              </a:spcBef>
              <a:buFont typeface="Wingdings" panose="05000000000000000000" pitchFamily="2" charset="2"/>
              <a:buChar char="Ø"/>
            </a:pPr>
            <a:r>
              <a:rPr lang="en-US" altLang="en-US" sz="1200" dirty="0">
                <a:solidFill>
                  <a:srgbClr val="000000"/>
                </a:solidFill>
              </a:rPr>
              <a:t>Ensures review of Mission Statements is conducted every three (3) years.</a:t>
            </a:r>
          </a:p>
          <a:p>
            <a:pPr lvl="1" eaLnBrk="1" hangingPunct="1">
              <a:spcBef>
                <a:spcPct val="0"/>
              </a:spcBef>
              <a:buFont typeface="Wingdings" panose="05000000000000000000" pitchFamily="2" charset="2"/>
              <a:buChar char="Ø"/>
            </a:pPr>
            <a:r>
              <a:rPr lang="en-US" altLang="en-US" sz="1200" dirty="0">
                <a:solidFill>
                  <a:srgbClr val="000000"/>
                </a:solidFill>
              </a:rPr>
              <a:t>Ensures community METs are aligned with their appropriate unit’s Mission Statement. </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Mission Statement updates have three (3) months from date developed/revised unit METs are incorporated and published within MCTIMS. </a:t>
            </a:r>
          </a:p>
        </p:txBody>
      </p:sp>
      <p:sp>
        <p:nvSpPr>
          <p:cNvPr id="6" name="TextBox 5"/>
          <p:cNvSpPr txBox="1">
            <a:spLocks noChangeArrowheads="1"/>
          </p:cNvSpPr>
          <p:nvPr/>
        </p:nvSpPr>
        <p:spPr bwMode="auto">
          <a:xfrm>
            <a:off x="8528204" y="6397307"/>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imes New Roman" pitchFamily="18" charset="0"/>
                <a:cs typeface="Arial" charset="0"/>
              </a:defRPr>
            </a:lvl1pPr>
            <a:lvl2pPr marL="742950" indent="-285750" eaLnBrk="0" hangingPunct="0">
              <a:defRPr sz="3200" b="1">
                <a:solidFill>
                  <a:schemeClr val="tx1"/>
                </a:solidFill>
                <a:latin typeface="Times New Roman" pitchFamily="18" charset="0"/>
                <a:cs typeface="Arial" charset="0"/>
              </a:defRPr>
            </a:lvl2pPr>
            <a:lvl3pPr marL="1143000" indent="-228600" eaLnBrk="0" hangingPunct="0">
              <a:defRPr sz="3200" b="1">
                <a:solidFill>
                  <a:schemeClr val="tx1"/>
                </a:solidFill>
                <a:latin typeface="Times New Roman" pitchFamily="18" charset="0"/>
                <a:cs typeface="Arial" charset="0"/>
              </a:defRPr>
            </a:lvl3pPr>
            <a:lvl4pPr marL="1600200" indent="-228600" eaLnBrk="0" hangingPunct="0">
              <a:defRPr sz="3200" b="1">
                <a:solidFill>
                  <a:schemeClr val="tx1"/>
                </a:solidFill>
                <a:latin typeface="Times New Roman" pitchFamily="18" charset="0"/>
                <a:cs typeface="Arial" charset="0"/>
              </a:defRPr>
            </a:lvl4pPr>
            <a:lvl5pPr marL="2057400" indent="-228600" eaLnBrk="0" hangingPunct="0">
              <a:defRPr sz="32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b="1">
                <a:solidFill>
                  <a:schemeClr val="tx1"/>
                </a:solidFill>
                <a:latin typeface="Times New Roman" pitchFamily="18" charset="0"/>
                <a:cs typeface="Arial" charset="0"/>
              </a:defRPr>
            </a:lvl9pPr>
          </a:lstStyle>
          <a:p>
            <a:pPr algn="ctr" eaLnBrk="1" hangingPunct="1"/>
            <a:fld id="{B2658035-64B9-4833-87D2-D21A12C012A9}" type="slidenum">
              <a:rPr lang="en-US" sz="1200" b="0">
                <a:latin typeface="Arial" panose="020B0604020202020204" pitchFamily="34" charset="0"/>
                <a:cs typeface="Arial" panose="020B0604020202020204" pitchFamily="34" charset="0"/>
              </a:rPr>
              <a:pPr algn="ctr" eaLnBrk="1" hangingPunct="1"/>
              <a:t>12</a:t>
            </a:fld>
            <a:endParaRPr lang="en-US" sz="1200" b="0" dirty="0">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20064" y="145745"/>
            <a:ext cx="9164064" cy="1077218"/>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Physical or Virtual MET / METL</a:t>
            </a:r>
          </a:p>
          <a:p>
            <a:pPr algn="ctr">
              <a:spcBef>
                <a:spcPts val="0"/>
              </a:spcBef>
            </a:pPr>
            <a:r>
              <a:rPr lang="en-US" sz="2000" b="1" dirty="0"/>
              <a:t> Review Workshop Deliverables–Mission Statements</a:t>
            </a:r>
          </a:p>
        </p:txBody>
      </p:sp>
      <p:sp>
        <p:nvSpPr>
          <p:cNvPr id="2" name="Footer Placeholder 2">
            <a:extLst>
              <a:ext uri="{FF2B5EF4-FFF2-40B4-BE49-F238E27FC236}">
                <a16:creationId xmlns:a16="http://schemas.microsoft.com/office/drawing/2014/main" id="{20B430A2-76C7-C992-8046-45A4FADDF1B1}"/>
              </a:ext>
            </a:extLst>
          </p:cNvPr>
          <p:cNvSpPr>
            <a:spLocks noGrp="1"/>
          </p:cNvSpPr>
          <p:nvPr>
            <p:ph type="ftr" sz="quarter" idx="11"/>
          </p:nvPr>
        </p:nvSpPr>
        <p:spPr>
          <a:xfrm>
            <a:off x="100361" y="6397308"/>
            <a:ext cx="1616927" cy="460692"/>
          </a:xfrm>
        </p:spPr>
        <p:txBody>
          <a:bodyPr/>
          <a:lstStyle/>
          <a:p>
            <a:r>
              <a:rPr lang="en-US" dirty="0">
                <a:solidFill>
                  <a:schemeClr val="tx1"/>
                </a:solidFill>
              </a:rPr>
              <a:t>MAR 2025-CUI</a:t>
            </a:r>
          </a:p>
        </p:txBody>
      </p:sp>
    </p:spTree>
    <p:extLst>
      <p:ext uri="{BB962C8B-B14F-4D97-AF65-F5344CB8AC3E}">
        <p14:creationId xmlns:p14="http://schemas.microsoft.com/office/powerpoint/2010/main" val="171963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517357" y="1411327"/>
            <a:ext cx="8365431"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rgbClr val="000066"/>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anose="05000000000000000000" pitchFamily="2" charset="2"/>
              <a:buChar char="Ø"/>
            </a:pPr>
            <a:r>
              <a:rPr lang="en-US" altLang="en-US" sz="1600" dirty="0">
                <a:solidFill>
                  <a:srgbClr val="000000"/>
                </a:solidFill>
              </a:rPr>
              <a:t>Units without valid current Mission Statements run the risk of not having submitted TOECR’s considered.  Mission Statements are required to validate requested changes.</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The community’s Principal Advisor shall electronically staff the endorsed unsigned Mission Statements to DC CD&amp;I (TFSD) for final administrative review and submission to CMC (DC CD&amp;I) for final approval.</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sz="1600" i="1" dirty="0">
                <a:solidFill>
                  <a:schemeClr val="tx1"/>
                </a:solidFill>
              </a:rPr>
              <a:t>MCO 5311.1E</a:t>
            </a:r>
            <a:r>
              <a:rPr kumimoji="0" lang="en-US" sz="1600" b="1" i="1" u="none" strike="noStrike" kern="1200" cap="none" spc="0" normalizeH="0" baseline="0" noProof="0" dirty="0">
                <a:ln>
                  <a:noFill/>
                </a:ln>
                <a:solidFill>
                  <a:prstClr val="black"/>
                </a:solidFill>
                <a:effectLst/>
                <a:uLnTx/>
                <a:uFillTx/>
                <a:latin typeface="Arial" charset="0"/>
                <a:ea typeface="+mn-ea"/>
                <a:cs typeface="+mn-cs"/>
              </a:rPr>
              <a:t> </a:t>
            </a:r>
            <a:r>
              <a:rPr kumimoji="0" lang="en-US" sz="1600" i="1" u="none" strike="noStrike" kern="1200" cap="none" spc="0" normalizeH="0" baseline="0" noProof="0" dirty="0">
                <a:ln>
                  <a:noFill/>
                </a:ln>
                <a:solidFill>
                  <a:prstClr val="black"/>
                </a:solidFill>
                <a:effectLst/>
                <a:uLnTx/>
                <a:uFillTx/>
                <a:latin typeface="Arial" charset="0"/>
                <a:ea typeface="+mn-ea"/>
                <a:cs typeface="+mn-cs"/>
              </a:rPr>
              <a:t>Total Force Structure Process, Appendix B</a:t>
            </a:r>
            <a:r>
              <a:rPr kumimoji="0" lang="en-US" sz="1600" i="0" u="none" strike="noStrike" kern="1200" cap="none" spc="0" normalizeH="0" baseline="0" noProof="0" dirty="0">
                <a:ln>
                  <a:noFill/>
                </a:ln>
                <a:solidFill>
                  <a:prstClr val="black"/>
                </a:solidFill>
                <a:effectLst/>
                <a:uLnTx/>
                <a:uFillTx/>
                <a:latin typeface="Arial" charset="0"/>
                <a:ea typeface="+mn-ea"/>
                <a:cs typeface="+mn-cs"/>
              </a:rPr>
              <a:t>, provides example of the Mission Statement Format/package necessary to facilitate change.  Format contains:</a:t>
            </a:r>
          </a:p>
          <a:p>
            <a:pPr eaLnBrk="1" hangingPunct="1">
              <a:spcBef>
                <a:spcPct val="0"/>
              </a:spcBef>
              <a:buFont typeface="Wingdings" panose="05000000000000000000" pitchFamily="2" charset="2"/>
              <a:buChar char="Ø"/>
            </a:pPr>
            <a:endParaRPr lang="en-US" sz="1600" dirty="0">
              <a:solidFill>
                <a:prstClr val="black"/>
              </a:solidFill>
            </a:endParaRP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Header </a:t>
            </a:r>
            <a:r>
              <a:rPr kumimoji="0" lang="en-US" sz="1100" i="0" u="none" strike="noStrike" kern="1200" cap="none" spc="0" normalizeH="0" baseline="0" noProof="0" dirty="0">
                <a:ln>
                  <a:noFill/>
                </a:ln>
                <a:solidFill>
                  <a:prstClr val="black"/>
                </a:solidFill>
                <a:effectLst/>
                <a:uLnTx/>
                <a:uFillTx/>
                <a:latin typeface="Arial" charset="0"/>
                <a:ea typeface="+mn-ea"/>
                <a:cs typeface="+mn-cs"/>
              </a:rPr>
              <a:t>(i.e., Department of the Navy, HQ USMC, 3300 Russell Rd, Quantico VA 22134)</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UIC or Multiple UICs/Organization Name </a:t>
            </a:r>
            <a:r>
              <a:rPr kumimoji="0" lang="en-US" sz="1100" i="0" u="none" strike="noStrike" kern="1200" cap="none" spc="0" normalizeH="0" baseline="0" noProof="0" dirty="0">
                <a:ln>
                  <a:noFill/>
                </a:ln>
                <a:solidFill>
                  <a:prstClr val="black"/>
                </a:solidFill>
                <a:effectLst/>
                <a:uLnTx/>
                <a:uFillTx/>
                <a:latin typeface="Arial" charset="0"/>
                <a:ea typeface="+mn-ea"/>
                <a:cs typeface="+mn-cs"/>
              </a:rPr>
              <a:t>(Unit Identification Code-M21810 2nd Assault Amphibian BN)</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Promulgation Statement </a:t>
            </a:r>
            <a:r>
              <a:rPr kumimoji="0" lang="en-US" sz="1100" i="0" u="none" strike="noStrike" kern="1200" cap="none" spc="0" normalizeH="0" baseline="0" noProof="0" dirty="0">
                <a:ln>
                  <a:noFill/>
                </a:ln>
                <a:solidFill>
                  <a:prstClr val="black"/>
                </a:solidFill>
                <a:effectLst/>
                <a:uLnTx/>
                <a:uFillTx/>
                <a:latin typeface="Arial" charset="0"/>
                <a:ea typeface="+mn-ea"/>
                <a:cs typeface="+mn-cs"/>
              </a:rPr>
              <a:t>(Briefly outline the organization and content of the continuity of operations plan and describe what it is, who it affects, and the circumstances under which it should be executed.)</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Organization</a:t>
            </a:r>
            <a:r>
              <a:rPr kumimoji="0" lang="en-US" sz="1100" i="0" u="none" strike="noStrike" kern="1200" cap="none" spc="0" normalizeH="0" baseline="0" noProof="0" dirty="0">
                <a:ln>
                  <a:noFill/>
                </a:ln>
                <a:solidFill>
                  <a:prstClr val="black"/>
                </a:solidFill>
                <a:effectLst/>
                <a:uLnTx/>
                <a:uFillTx/>
                <a:latin typeface="Arial" charset="0"/>
                <a:ea typeface="+mn-ea"/>
                <a:cs typeface="+mn-cs"/>
              </a:rPr>
              <a:t> (i.e., HQ &amp; Service Co.; A Company; Engineer Support Co.)</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Mission/Tasks </a:t>
            </a:r>
            <a:r>
              <a:rPr kumimoji="0" lang="en-US" sz="1100" i="0" u="none" strike="noStrike" kern="1200" cap="none" spc="0" normalizeH="0" baseline="0" noProof="0" dirty="0">
                <a:ln>
                  <a:noFill/>
                </a:ln>
                <a:solidFill>
                  <a:prstClr val="black"/>
                </a:solidFill>
                <a:effectLst/>
                <a:uLnTx/>
                <a:uFillTx/>
                <a:latin typeface="Arial" charset="0"/>
                <a:ea typeface="+mn-ea"/>
                <a:cs typeface="+mn-cs"/>
              </a:rPr>
              <a:t>(i.e., MCT 1.1.2 Provide Task-Organized Forces; MCT 1.6.1 Conduct Offensive Operations; etc.)</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Concept of Organization </a:t>
            </a:r>
            <a:r>
              <a:rPr kumimoji="0" lang="en-US" sz="1100" i="0" u="none" strike="noStrike" kern="1200" cap="none" spc="0" normalizeH="0" baseline="0" noProof="0" dirty="0">
                <a:ln>
                  <a:noFill/>
                </a:ln>
                <a:solidFill>
                  <a:prstClr val="black"/>
                </a:solidFill>
                <a:effectLst/>
                <a:uLnTx/>
                <a:uFillTx/>
                <a:latin typeface="Arial" charset="0"/>
                <a:ea typeface="+mn-ea"/>
                <a:cs typeface="+mn-cs"/>
              </a:rPr>
              <a:t>(Briefly explain the unit’s organization and reporting </a:t>
            </a:r>
            <a:r>
              <a:rPr kumimoji="0" lang="en-US" sz="1100" i="0" u="none" strike="noStrike" kern="1200" cap="none" spc="0" normalizeH="0" baseline="0" noProof="0" dirty="0" err="1">
                <a:ln>
                  <a:noFill/>
                </a:ln>
                <a:solidFill>
                  <a:prstClr val="black"/>
                </a:solidFill>
                <a:effectLst/>
                <a:uLnTx/>
                <a:uFillTx/>
                <a:latin typeface="Arial" charset="0"/>
                <a:ea typeface="+mn-ea"/>
                <a:cs typeface="+mn-cs"/>
              </a:rPr>
              <a:t>heirarchy</a:t>
            </a:r>
            <a:r>
              <a:rPr kumimoji="0" lang="en-US" sz="1100" i="0" u="none" strike="noStrike" kern="1200" cap="none" spc="0" normalizeH="0" baseline="0" noProof="0" dirty="0">
                <a:ln>
                  <a:noFill/>
                </a:ln>
                <a:solidFill>
                  <a:prstClr val="black"/>
                </a:solidFill>
                <a:effectLst/>
                <a:uLnTx/>
                <a:uFillTx/>
                <a:latin typeface="Arial" charset="0"/>
                <a:ea typeface="+mn-ea"/>
                <a:cs typeface="+mn-cs"/>
              </a:rPr>
              <a:t>.  (Who the unit reports to)</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Concept of Employment </a:t>
            </a:r>
            <a:r>
              <a:rPr kumimoji="0" lang="en-US" sz="1100" i="0" u="none" strike="noStrike" kern="1200" cap="none" spc="0" normalizeH="0" baseline="0" noProof="0" dirty="0">
                <a:ln>
                  <a:noFill/>
                </a:ln>
                <a:solidFill>
                  <a:prstClr val="black"/>
                </a:solidFill>
                <a:effectLst/>
                <a:uLnTx/>
                <a:uFillTx/>
                <a:latin typeface="Arial" charset="0"/>
                <a:ea typeface="+mn-ea"/>
                <a:cs typeface="+mn-cs"/>
              </a:rPr>
              <a:t>(i.e., 6 warfighting functions)</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Admin Capabilities </a:t>
            </a:r>
            <a:r>
              <a:rPr kumimoji="0" lang="en-US" sz="1100" i="0" u="none" strike="noStrike" kern="1200" cap="none" spc="0" normalizeH="0" baseline="0" noProof="0" dirty="0">
                <a:ln>
                  <a:noFill/>
                </a:ln>
                <a:solidFill>
                  <a:prstClr val="black"/>
                </a:solidFill>
                <a:effectLst/>
                <a:uLnTx/>
                <a:uFillTx/>
                <a:latin typeface="Arial" charset="0"/>
                <a:ea typeface="+mn-ea"/>
                <a:cs typeface="+mn-cs"/>
              </a:rPr>
              <a:t>(i.e., How the unit’s administration is carried out and to what extent)</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Logistics Capabilities </a:t>
            </a:r>
            <a:r>
              <a:rPr kumimoji="0" lang="en-US" sz="1100" i="0" u="none" strike="noStrike" kern="1200" cap="none" spc="0" normalizeH="0" baseline="0" noProof="0" dirty="0">
                <a:ln>
                  <a:noFill/>
                </a:ln>
                <a:solidFill>
                  <a:prstClr val="black"/>
                </a:solidFill>
                <a:effectLst/>
                <a:uLnTx/>
                <a:uFillTx/>
                <a:latin typeface="Arial" charset="0"/>
                <a:ea typeface="+mn-ea"/>
                <a:cs typeface="+mn-cs"/>
              </a:rPr>
              <a:t>(i.e., 7 functions of logistics)</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Command and Signal </a:t>
            </a:r>
            <a:r>
              <a:rPr kumimoji="0" lang="en-US" sz="1100" i="0" u="none" strike="noStrike" kern="1200" cap="none" spc="0" normalizeH="0" baseline="0" noProof="0" dirty="0">
                <a:ln>
                  <a:noFill/>
                </a:ln>
                <a:solidFill>
                  <a:prstClr val="black"/>
                </a:solidFill>
                <a:effectLst/>
                <a:uLnTx/>
                <a:uFillTx/>
                <a:latin typeface="Arial" charset="0"/>
                <a:ea typeface="+mn-ea"/>
                <a:cs typeface="+mn-cs"/>
              </a:rPr>
              <a:t>(Briefly explain who the commander of this unit reports to and capability it provides). </a:t>
            </a:r>
          </a:p>
          <a:p>
            <a:pPr lvl="1" eaLnBrk="1" hangingPunct="1">
              <a:spcBef>
                <a:spcPct val="0"/>
              </a:spcBef>
              <a:buFont typeface="Wingdings" panose="05000000000000000000" pitchFamily="2" charset="2"/>
              <a:buChar char="ü"/>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Supersession</a:t>
            </a:r>
            <a:r>
              <a:rPr kumimoji="0" lang="en-US" sz="1100" i="0" u="none" strike="noStrike" kern="1200" cap="none" spc="0" normalizeH="0" baseline="0" noProof="0" dirty="0">
                <a:ln>
                  <a:noFill/>
                </a:ln>
                <a:solidFill>
                  <a:prstClr val="black"/>
                </a:solidFill>
                <a:effectLst/>
                <a:uLnTx/>
                <a:uFillTx/>
                <a:latin typeface="Arial" charset="0"/>
                <a:ea typeface="+mn-ea"/>
                <a:cs typeface="+mn-cs"/>
              </a:rPr>
              <a:t> (Ex: This Mission Statement supersedes the previous Mission Statement and is effective upon receipt) </a:t>
            </a:r>
            <a:endParaRPr lang="en-US" altLang="en-US" sz="1100" dirty="0">
              <a:solidFill>
                <a:srgbClr val="000000"/>
              </a:solidFill>
            </a:endParaRPr>
          </a:p>
        </p:txBody>
      </p:sp>
      <p:sp>
        <p:nvSpPr>
          <p:cNvPr id="6" name="TextBox 5"/>
          <p:cNvSpPr txBox="1">
            <a:spLocks noChangeArrowheads="1"/>
          </p:cNvSpPr>
          <p:nvPr/>
        </p:nvSpPr>
        <p:spPr bwMode="auto">
          <a:xfrm>
            <a:off x="8528204" y="6397307"/>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imes New Roman" pitchFamily="18" charset="0"/>
                <a:cs typeface="Arial" charset="0"/>
              </a:defRPr>
            </a:lvl1pPr>
            <a:lvl2pPr marL="742950" indent="-285750" eaLnBrk="0" hangingPunct="0">
              <a:defRPr sz="3200" b="1">
                <a:solidFill>
                  <a:schemeClr val="tx1"/>
                </a:solidFill>
                <a:latin typeface="Times New Roman" pitchFamily="18" charset="0"/>
                <a:cs typeface="Arial" charset="0"/>
              </a:defRPr>
            </a:lvl2pPr>
            <a:lvl3pPr marL="1143000" indent="-228600" eaLnBrk="0" hangingPunct="0">
              <a:defRPr sz="3200" b="1">
                <a:solidFill>
                  <a:schemeClr val="tx1"/>
                </a:solidFill>
                <a:latin typeface="Times New Roman" pitchFamily="18" charset="0"/>
                <a:cs typeface="Arial" charset="0"/>
              </a:defRPr>
            </a:lvl3pPr>
            <a:lvl4pPr marL="1600200" indent="-228600" eaLnBrk="0" hangingPunct="0">
              <a:defRPr sz="3200" b="1">
                <a:solidFill>
                  <a:schemeClr val="tx1"/>
                </a:solidFill>
                <a:latin typeface="Times New Roman" pitchFamily="18" charset="0"/>
                <a:cs typeface="Arial" charset="0"/>
              </a:defRPr>
            </a:lvl4pPr>
            <a:lvl5pPr marL="2057400" indent="-228600" eaLnBrk="0" hangingPunct="0">
              <a:defRPr sz="32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b="1">
                <a:solidFill>
                  <a:schemeClr val="tx1"/>
                </a:solidFill>
                <a:latin typeface="Times New Roman" pitchFamily="18" charset="0"/>
                <a:cs typeface="Arial" charset="0"/>
              </a:defRPr>
            </a:lvl9pPr>
          </a:lstStyle>
          <a:p>
            <a:pPr algn="ctr" eaLnBrk="1" hangingPunct="1"/>
            <a:fld id="{B2658035-64B9-4833-87D2-D21A12C012A9}" type="slidenum">
              <a:rPr lang="en-US" sz="1200" b="0">
                <a:latin typeface="Arial" panose="020B0604020202020204" pitchFamily="34" charset="0"/>
                <a:cs typeface="Arial" panose="020B0604020202020204" pitchFamily="34" charset="0"/>
              </a:rPr>
              <a:pPr algn="ctr" eaLnBrk="1" hangingPunct="1"/>
              <a:t>13</a:t>
            </a:fld>
            <a:endParaRPr lang="en-US" sz="1200" b="0" dirty="0">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0" y="145745"/>
            <a:ext cx="9144000" cy="1077218"/>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Physical or Virtual MET / METL Review </a:t>
            </a:r>
          </a:p>
          <a:p>
            <a:pPr algn="ctr">
              <a:spcBef>
                <a:spcPts val="0"/>
              </a:spcBef>
            </a:pPr>
            <a:r>
              <a:rPr lang="en-US" sz="2000" b="1" dirty="0"/>
              <a:t>Workshop Deliverables - Mission Statement</a:t>
            </a:r>
          </a:p>
        </p:txBody>
      </p:sp>
      <p:sp>
        <p:nvSpPr>
          <p:cNvPr id="2" name="Footer Placeholder 2">
            <a:extLst>
              <a:ext uri="{FF2B5EF4-FFF2-40B4-BE49-F238E27FC236}">
                <a16:creationId xmlns:a16="http://schemas.microsoft.com/office/drawing/2014/main" id="{C6C987BB-A343-441C-BF73-B21D01ECFDE9}"/>
              </a:ext>
            </a:extLst>
          </p:cNvPr>
          <p:cNvSpPr>
            <a:spLocks noGrp="1"/>
          </p:cNvSpPr>
          <p:nvPr>
            <p:ph type="ftr" sz="quarter" idx="11"/>
          </p:nvPr>
        </p:nvSpPr>
        <p:spPr>
          <a:xfrm>
            <a:off x="0" y="6309181"/>
            <a:ext cx="2067827" cy="365125"/>
          </a:xfrm>
        </p:spPr>
        <p:txBody>
          <a:bodyPr/>
          <a:lstStyle/>
          <a:p>
            <a:r>
              <a:rPr lang="en-US" dirty="0">
                <a:solidFill>
                  <a:schemeClr val="tx1"/>
                </a:solidFill>
              </a:rPr>
              <a:t>MAR 2025-CUI</a:t>
            </a:r>
          </a:p>
        </p:txBody>
      </p:sp>
    </p:spTree>
    <p:extLst>
      <p:ext uri="{BB962C8B-B14F-4D97-AF65-F5344CB8AC3E}">
        <p14:creationId xmlns:p14="http://schemas.microsoft.com/office/powerpoint/2010/main" val="1936227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F1D0BCF-A9D4-AC63-EE73-62C4DE3DD504}"/>
              </a:ext>
            </a:extLst>
          </p:cNvPr>
          <p:cNvPicPr>
            <a:picLocks noGrp="1" noChangeAspect="1"/>
          </p:cNvPicPr>
          <p:nvPr>
            <p:ph idx="1"/>
          </p:nvPr>
        </p:nvPicPr>
        <p:blipFill>
          <a:blip r:embed="rId2"/>
          <a:srcRect l="62753" t="10344" r="18357" b="6516"/>
          <a:stretch/>
        </p:blipFill>
        <p:spPr>
          <a:xfrm>
            <a:off x="979784" y="1193532"/>
            <a:ext cx="4288832" cy="5091765"/>
          </a:xfrm>
          <a:ln>
            <a:solidFill>
              <a:schemeClr val="tx1"/>
            </a:solidFill>
          </a:ln>
        </p:spPr>
      </p:pic>
      <p:sp>
        <p:nvSpPr>
          <p:cNvPr id="3" name="Footer Placeholder 2">
            <a:extLst>
              <a:ext uri="{FF2B5EF4-FFF2-40B4-BE49-F238E27FC236}">
                <a16:creationId xmlns:a16="http://schemas.microsoft.com/office/drawing/2014/main" id="{A157DD93-F520-AEF3-5A27-F1154390C41A}"/>
              </a:ext>
            </a:extLst>
          </p:cNvPr>
          <p:cNvSpPr>
            <a:spLocks noGrp="1"/>
          </p:cNvSpPr>
          <p:nvPr>
            <p:ph type="ftr" sz="quarter" idx="11"/>
          </p:nvPr>
        </p:nvSpPr>
        <p:spPr>
          <a:xfrm>
            <a:off x="0" y="6360026"/>
            <a:ext cx="2895600" cy="365125"/>
          </a:xfrm>
        </p:spPr>
        <p:txBody>
          <a:bodyPr/>
          <a:lstStyle/>
          <a:p>
            <a:r>
              <a:rPr lang="en-US" dirty="0">
                <a:solidFill>
                  <a:schemeClr val="tx1"/>
                </a:solidFill>
              </a:rPr>
              <a:t>MAR 2025-CUI</a:t>
            </a:r>
          </a:p>
        </p:txBody>
      </p:sp>
      <p:sp>
        <p:nvSpPr>
          <p:cNvPr id="4" name="Slide Number Placeholder 3">
            <a:extLst>
              <a:ext uri="{FF2B5EF4-FFF2-40B4-BE49-F238E27FC236}">
                <a16:creationId xmlns:a16="http://schemas.microsoft.com/office/drawing/2014/main" id="{AE5717C2-320D-DA68-825A-C02E825C5DB4}"/>
              </a:ext>
            </a:extLst>
          </p:cNvPr>
          <p:cNvSpPr>
            <a:spLocks noGrp="1"/>
          </p:cNvSpPr>
          <p:nvPr>
            <p:ph type="sldNum" sz="quarter" idx="12"/>
          </p:nvPr>
        </p:nvSpPr>
        <p:spPr/>
        <p:txBody>
          <a:bodyPr/>
          <a:lstStyle/>
          <a:p>
            <a:fld id="{8E4EDD86-0069-4FE8-945C-33E393EACC8C}" type="slidenum">
              <a:rPr lang="en-US" smtClean="0">
                <a:solidFill>
                  <a:schemeClr val="tx1"/>
                </a:solidFill>
              </a:rPr>
              <a:pPr/>
              <a:t>14</a:t>
            </a:fld>
            <a:endParaRPr lang="en-US" dirty="0">
              <a:solidFill>
                <a:schemeClr val="tx1"/>
              </a:solidFill>
            </a:endParaRPr>
          </a:p>
        </p:txBody>
      </p:sp>
      <p:sp>
        <p:nvSpPr>
          <p:cNvPr id="7" name="Rectangle 6">
            <a:extLst>
              <a:ext uri="{FF2B5EF4-FFF2-40B4-BE49-F238E27FC236}">
                <a16:creationId xmlns:a16="http://schemas.microsoft.com/office/drawing/2014/main" id="{6CBA8BB8-D2B5-7486-CAF7-CBECBE0AEE79}"/>
              </a:ext>
            </a:extLst>
          </p:cNvPr>
          <p:cNvSpPr/>
          <p:nvPr/>
        </p:nvSpPr>
        <p:spPr>
          <a:xfrm>
            <a:off x="5443087" y="1876926"/>
            <a:ext cx="3243713" cy="393673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“8.a.  All TOECRs submitted for inclusion in the July 2025 Authorized Strength Report (ASR) must be submitted to TFSD </a:t>
            </a:r>
            <a:r>
              <a:rPr lang="en-US" sz="1600" u="sng" dirty="0">
                <a:solidFill>
                  <a:schemeClr val="tx1"/>
                </a:solidFill>
                <a:latin typeface="Arial" panose="020B0604020202020204" pitchFamily="34" charset="0"/>
                <a:cs typeface="Arial" panose="020B0604020202020204" pitchFamily="34" charset="0"/>
              </a:rPr>
              <a:t>NLT Wed, 21 May 2025</a:t>
            </a:r>
            <a:r>
              <a:rPr lang="en-US" sz="1600" dirty="0">
                <a:solidFill>
                  <a:schemeClr val="tx1"/>
                </a:solidFill>
                <a:latin typeface="Arial" panose="020B0604020202020204" pitchFamily="34" charset="0"/>
                <a:cs typeface="Arial" panose="020B0604020202020204" pitchFamily="34" charset="0"/>
              </a:rPr>
              <a:t>.”</a:t>
            </a:r>
          </a:p>
          <a:p>
            <a:pPr algn="ctr"/>
            <a:endParaRPr lang="en-US" sz="1600" u="sng" dirty="0">
              <a:solidFill>
                <a:schemeClr val="tx1"/>
              </a:solidFill>
              <a:latin typeface="Arial" panose="020B0604020202020204" pitchFamily="34" charset="0"/>
              <a:cs typeface="Arial" panose="020B0604020202020204" pitchFamily="34" charset="0"/>
            </a:endParaRPr>
          </a:p>
          <a:p>
            <a:pPr algn="ctr"/>
            <a:r>
              <a:rPr lang="en-US" sz="1600" dirty="0">
                <a:solidFill>
                  <a:schemeClr val="tx1"/>
                </a:solidFill>
                <a:latin typeface="Arial" panose="020B0604020202020204" pitchFamily="34" charset="0"/>
                <a:cs typeface="Arial" panose="020B0604020202020204" pitchFamily="34" charset="0"/>
              </a:rPr>
              <a:t>TOECR Submissions should be directed to the TFSD Branch Heads representing the MAGTF Elements:  CE, GCE, LCE, ACE, Navy, and Supporting Establishment (SE)</a:t>
            </a:r>
          </a:p>
          <a:p>
            <a:pPr algn="ctr"/>
            <a:endParaRPr lang="en-US" sz="1800" u="sng" dirty="0">
              <a:solidFill>
                <a:schemeClr val="tx1"/>
              </a:solidFill>
              <a:latin typeface="Arial" panose="020B0604020202020204" pitchFamily="34" charset="0"/>
              <a:cs typeface="Arial" panose="020B0604020202020204" pitchFamily="34" charset="0"/>
            </a:endParaRPr>
          </a:p>
        </p:txBody>
      </p:sp>
      <p:sp>
        <p:nvSpPr>
          <p:cNvPr id="8" name="Text Box 3">
            <a:extLst>
              <a:ext uri="{FF2B5EF4-FFF2-40B4-BE49-F238E27FC236}">
                <a16:creationId xmlns:a16="http://schemas.microsoft.com/office/drawing/2014/main" id="{1B81861F-F9DC-67B1-A6A0-EBDBD8EE27BF}"/>
              </a:ext>
            </a:extLst>
          </p:cNvPr>
          <p:cNvSpPr txBox="1">
            <a:spLocks noChangeArrowheads="1"/>
          </p:cNvSpPr>
          <p:nvPr/>
        </p:nvSpPr>
        <p:spPr bwMode="auto">
          <a:xfrm>
            <a:off x="-20064" y="145745"/>
            <a:ext cx="9164064" cy="830997"/>
          </a:xfrm>
          <a:prstGeom prst="rect">
            <a:avLst/>
          </a:prstGeom>
          <a:noFill/>
          <a:ln w="9525">
            <a:noFill/>
            <a:miter lim="800000"/>
            <a:headEnd/>
            <a:tailEnd/>
          </a:ln>
          <a:effectLst/>
        </p:spPr>
        <p:txBody>
          <a:bodyPr wrap="square">
            <a:spAutoFit/>
          </a:bodyPr>
          <a:lstStyle/>
          <a:p>
            <a:pPr algn="ctr">
              <a:spcBef>
                <a:spcPts val="0"/>
              </a:spcBef>
            </a:pPr>
            <a:r>
              <a:rPr lang="en-US" sz="2400" b="1" dirty="0"/>
              <a:t>Table of Organization and Equipment</a:t>
            </a:r>
          </a:p>
          <a:p>
            <a:pPr algn="ctr">
              <a:spcBef>
                <a:spcPts val="0"/>
              </a:spcBef>
            </a:pPr>
            <a:r>
              <a:rPr lang="en-US" sz="2400" b="1" dirty="0"/>
              <a:t> Change Request (TOECR) Process</a:t>
            </a:r>
            <a:endParaRPr lang="en-US" sz="2000" b="1" dirty="0"/>
          </a:p>
        </p:txBody>
      </p:sp>
    </p:spTree>
    <p:extLst>
      <p:ext uri="{BB962C8B-B14F-4D97-AF65-F5344CB8AC3E}">
        <p14:creationId xmlns:p14="http://schemas.microsoft.com/office/powerpoint/2010/main" val="2205818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9D41-B628-B8BD-0629-2E7101E52B06}"/>
              </a:ext>
            </a:extLst>
          </p:cNvPr>
          <p:cNvSpPr>
            <a:spLocks noGrp="1"/>
          </p:cNvSpPr>
          <p:nvPr>
            <p:ph type="title"/>
          </p:nvPr>
        </p:nvSpPr>
        <p:spPr>
          <a:xfrm>
            <a:off x="1597892" y="171449"/>
            <a:ext cx="6159232" cy="685800"/>
          </a:xfrm>
        </p:spPr>
        <p:txBody>
          <a:bodyPr>
            <a:normAutofit/>
          </a:bodyPr>
          <a:lstStyle/>
          <a:p>
            <a:r>
              <a:rPr lang="en-US" sz="2800" b="1" dirty="0">
                <a:latin typeface="Arial" panose="020B0604020202020204" pitchFamily="34" charset="0"/>
                <a:cs typeface="Arial" panose="020B0604020202020204" pitchFamily="34" charset="0"/>
              </a:rPr>
              <a:t>CD&amp;I TFSD Branch Heads</a:t>
            </a:r>
          </a:p>
        </p:txBody>
      </p:sp>
      <p:sp>
        <p:nvSpPr>
          <p:cNvPr id="4" name="Content Placeholder 2">
            <a:extLst>
              <a:ext uri="{FF2B5EF4-FFF2-40B4-BE49-F238E27FC236}">
                <a16:creationId xmlns:a16="http://schemas.microsoft.com/office/drawing/2014/main" id="{A6D6891E-774C-3997-701A-BE9861DF348D}"/>
              </a:ext>
            </a:extLst>
          </p:cNvPr>
          <p:cNvSpPr txBox="1">
            <a:spLocks/>
          </p:cNvSpPr>
          <p:nvPr/>
        </p:nvSpPr>
        <p:spPr bwMode="auto">
          <a:xfrm>
            <a:off x="228167" y="1398502"/>
            <a:ext cx="8687666" cy="5058054"/>
          </a:xfrm>
          <a:prstGeom prst="rect">
            <a:avLst/>
          </a:prstGeom>
          <a:solidFill>
            <a:schemeClr val="bg1"/>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MCTL/METL – Maryroi Goldman, Branch Head, 703-432-8460, </a:t>
            </a: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hlinkClick r:id="rId2"/>
              </a:rPr>
              <a:t>maryroi.goldman@usmc.mil</a:t>
            </a:r>
            <a:endPar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400050" lvl="1" indent="0">
              <a:spcBef>
                <a:spcPts val="0"/>
              </a:spcBef>
              <a:spcAft>
                <a:spcPts val="0"/>
              </a:spcAft>
              <a:buNone/>
            </a:pPr>
            <a:r>
              <a:rPr lang="en-US" sz="18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Mario Martinez, 703-784-6240; James Martin 703-784-6046; Mike Aguirre 703-784-6085</a:t>
            </a:r>
          </a:p>
          <a:p>
            <a:pPr marL="400050" lvl="1" indent="0">
              <a:spcBef>
                <a:spcPts val="0"/>
              </a:spcBef>
              <a:spcAft>
                <a:spcPts val="0"/>
              </a:spcAft>
              <a:buNone/>
            </a:pPr>
            <a:endPar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CD&amp;I TFSD POCs for each MAGTF community (</a:t>
            </a:r>
            <a:r>
              <a:rPr lang="fr-FR" sz="1400" kern="0" dirty="0">
                <a:latin typeface="Arial" panose="020B0604020202020204" pitchFamily="34" charset="0"/>
                <a:ea typeface="Times New Roman" panose="02020603050405020304" pitchFamily="18" charset="0"/>
                <a:cs typeface="Arial" panose="020B0604020202020204" pitchFamily="34" charset="0"/>
              </a:rPr>
              <a:t>Mission </a:t>
            </a:r>
            <a:r>
              <a:rPr lang="fr-FR" sz="1400" kern="0" dirty="0" err="1">
                <a:latin typeface="Arial" panose="020B0604020202020204" pitchFamily="34" charset="0"/>
                <a:ea typeface="Times New Roman" panose="02020603050405020304" pitchFamily="18" charset="0"/>
                <a:cs typeface="Arial" panose="020B0604020202020204" pitchFamily="34" charset="0"/>
              </a:rPr>
              <a:t>Statement</a:t>
            </a:r>
            <a:r>
              <a:rPr lang="fr-FR" sz="1400" kern="0" dirty="0">
                <a:latin typeface="Arial" panose="020B0604020202020204" pitchFamily="34" charset="0"/>
                <a:ea typeface="Times New Roman" panose="02020603050405020304" pitchFamily="18" charset="0"/>
                <a:cs typeface="Arial" panose="020B0604020202020204" pitchFamily="34" charset="0"/>
              </a:rPr>
              <a:t>, Structure (T/O&amp;E))</a:t>
            </a:r>
            <a:r>
              <a:rPr lang="en-US" sz="1400" kern="0" dirty="0">
                <a:latin typeface="Arial" panose="020B0604020202020204" pitchFamily="34" charset="0"/>
                <a:ea typeface="Times New Roman" panose="02020603050405020304" pitchFamily="18" charset="0"/>
                <a:cs typeface="Arial" panose="020B0604020202020204" pitchFamily="34" charset="0"/>
              </a:rPr>
              <a:t> :</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CE – Anthony McClendon, Branch Head, 703-784-4710, </a:t>
            </a:r>
            <a:r>
              <a:rPr lang="en-US" sz="1400" kern="0" dirty="0">
                <a:latin typeface="Arial" panose="020B0604020202020204" pitchFamily="34" charset="0"/>
                <a:ea typeface="Times New Roman" panose="02020603050405020304" pitchFamily="18" charset="0"/>
                <a:cs typeface="Arial" panose="020B0604020202020204" pitchFamily="34" charset="0"/>
                <a:hlinkClick r:id="rId3"/>
              </a:rPr>
              <a:t>Anthony.mcclendon@usmc.mil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Ramon Sanchez, 703-784-5720</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GCE – Maj. Cory Moyer, Branch Head, 703-784-6278, </a:t>
            </a:r>
            <a:r>
              <a:rPr lang="en-US" sz="1400" kern="0" dirty="0">
                <a:latin typeface="Arial" panose="020B0604020202020204" pitchFamily="34" charset="0"/>
                <a:ea typeface="Times New Roman" panose="02020603050405020304" pitchFamily="18" charset="0"/>
                <a:cs typeface="Arial" panose="020B0604020202020204" pitchFamily="34" charset="0"/>
                <a:hlinkClick r:id="rId4"/>
              </a:rPr>
              <a:t>cory.moyer@usmc.mil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Tom Gilbert, 703-784-6237</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LCE – LtCol. Dell Robinson, Branch Head, 703-784-6797, </a:t>
            </a:r>
            <a:r>
              <a:rPr lang="en-US" sz="1400" kern="0" dirty="0">
                <a:latin typeface="Arial" panose="020B0604020202020204" pitchFamily="34" charset="0"/>
                <a:ea typeface="Times New Roman" panose="02020603050405020304" pitchFamily="18" charset="0"/>
                <a:cs typeface="Arial" panose="020B0604020202020204" pitchFamily="34" charset="0"/>
                <a:hlinkClick r:id="rId5"/>
              </a:rPr>
              <a:t>dell.Robinson@usmc.mil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MSgt. Ashley Wrenn, 703-784-6254</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ACE – [</a:t>
            </a:r>
            <a:r>
              <a:rPr lang="en-US" sz="1400" u="sng" kern="0" dirty="0">
                <a:latin typeface="Arial" panose="020B0604020202020204" pitchFamily="34" charset="0"/>
                <a:ea typeface="Times New Roman" panose="02020603050405020304" pitchFamily="18" charset="0"/>
                <a:cs typeface="Arial" panose="020B0604020202020204" pitchFamily="34" charset="0"/>
              </a:rPr>
              <a:t>Checks in Jun 2025</a:t>
            </a:r>
            <a:r>
              <a:rPr lang="en-US" sz="1400" kern="0" dirty="0">
                <a:latin typeface="Arial" panose="020B0604020202020204" pitchFamily="34" charset="0"/>
                <a:ea typeface="Times New Roman" panose="02020603050405020304" pitchFamily="18" charset="0"/>
                <a:cs typeface="Arial" panose="020B0604020202020204" pitchFamily="34" charset="0"/>
              </a:rPr>
              <a:t>], Branch Head, 703-784-6241, email: ____________</a:t>
            </a: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MGySgt. Joseph Smith, 703-784-4913, </a:t>
            </a:r>
            <a:r>
              <a:rPr lang="en-US" sz="1400" kern="0" dirty="0">
                <a:latin typeface="Arial" panose="020B0604020202020204" pitchFamily="34" charset="0"/>
                <a:ea typeface="Times New Roman" panose="02020603050405020304" pitchFamily="18" charset="0"/>
                <a:cs typeface="Arial" panose="020B0604020202020204" pitchFamily="34" charset="0"/>
                <a:hlinkClick r:id="rId6"/>
              </a:rPr>
              <a:t>joseph.d.smith@usmc.mil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5286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SUPPORTING ESTABLISHMENT – Ms. Marsha Harris, Branch Head, 703-784-6079,</a:t>
            </a:r>
          </a:p>
          <a:p>
            <a:pPr marL="5286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a:t>
            </a:r>
            <a:r>
              <a:rPr lang="en-US" sz="1400" kern="0" dirty="0">
                <a:latin typeface="Arial" panose="020B0604020202020204" pitchFamily="34" charset="0"/>
                <a:ea typeface="Times New Roman" panose="02020603050405020304" pitchFamily="18" charset="0"/>
                <a:cs typeface="Arial" panose="020B0604020202020204" pitchFamily="34" charset="0"/>
                <a:hlinkClick r:id="rId7"/>
              </a:rPr>
              <a:t>marsha.harris@usmc.mil</a:t>
            </a:r>
            <a:r>
              <a:rPr lang="en-US" sz="1400" kern="0" dirty="0">
                <a:latin typeface="Arial" panose="020B0604020202020204" pitchFamily="34" charset="0"/>
                <a:ea typeface="Times New Roman" panose="02020603050405020304" pitchFamily="18" charset="0"/>
                <a:cs typeface="Arial" panose="020B0604020202020204" pitchFamily="34" charset="0"/>
              </a:rPr>
              <a:t>, Steve Rhodes, 703-432-8000</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RESERVE – </a:t>
            </a:r>
            <a:r>
              <a:rPr lang="en-US" sz="1400" kern="0" dirty="0" err="1">
                <a:latin typeface="Arial" panose="020B0604020202020204" pitchFamily="34" charset="0"/>
                <a:ea typeface="Times New Roman" panose="02020603050405020304" pitchFamily="18" charset="0"/>
                <a:cs typeface="Arial" panose="020B0604020202020204" pitchFamily="34" charset="0"/>
              </a:rPr>
              <a:t>LtCol.Scott</a:t>
            </a:r>
            <a:r>
              <a:rPr lang="en-US" sz="1400" kern="0" dirty="0">
                <a:latin typeface="Arial" panose="020B0604020202020204" pitchFamily="34" charset="0"/>
                <a:ea typeface="Times New Roman" panose="02020603050405020304" pitchFamily="18" charset="0"/>
                <a:cs typeface="Arial" panose="020B0604020202020204" pitchFamily="34" charset="0"/>
              </a:rPr>
              <a:t> Pabst, Branch Head, 703-784-6045, </a:t>
            </a:r>
            <a:r>
              <a:rPr lang="en-US" sz="1400" kern="0" dirty="0">
                <a:latin typeface="Arial" panose="020B0604020202020204" pitchFamily="34" charset="0"/>
                <a:ea typeface="Times New Roman" panose="02020603050405020304" pitchFamily="18" charset="0"/>
                <a:cs typeface="Arial" panose="020B0604020202020204" pitchFamily="34" charset="0"/>
                <a:hlinkClick r:id="rId8"/>
              </a:rPr>
              <a:t>scott.pabst@usmc.mil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MSgt. Christopher Stagg, 703-432-8032</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NAVY – Jason Darby, Branch Head, 703-432-8327, </a:t>
            </a:r>
            <a:r>
              <a:rPr lang="en-US" sz="1400" kern="0" dirty="0">
                <a:latin typeface="Arial" panose="020B0604020202020204" pitchFamily="34" charset="0"/>
                <a:ea typeface="Times New Roman" panose="02020603050405020304" pitchFamily="18" charset="0"/>
                <a:cs typeface="Arial" panose="020B0604020202020204" pitchFamily="34" charset="0"/>
                <a:hlinkClick r:id="rId9"/>
              </a:rPr>
              <a:t>Jason.darby1@usmc.mil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LCDR Daniel Brown, 703-432-8347 </a:t>
            </a:r>
          </a:p>
          <a:p>
            <a:pPr>
              <a:spcBef>
                <a:spcPts val="0"/>
              </a:spcBef>
              <a:spcAft>
                <a:spcPts val="0"/>
              </a:spcAft>
              <a:buFont typeface="Arial" panose="020B0604020202020204" pitchFamily="34" charset="0"/>
              <a:buChar char="•"/>
            </a:pPr>
            <a:r>
              <a:rPr lang="en-US" sz="1600" kern="0" dirty="0">
                <a:latin typeface="Arial" panose="020B0604020202020204" pitchFamily="34" charset="0"/>
                <a:ea typeface="Times New Roman" panose="02020603050405020304" pitchFamily="18" charset="0"/>
                <a:cs typeface="Arial" panose="020B0604020202020204" pitchFamily="34" charset="0"/>
              </a:rPr>
              <a:t>Current METs/METLs within the MCTIMS Task Master database via:</a:t>
            </a:r>
          </a:p>
          <a:p>
            <a:pPr marL="685800" lvl="2" indent="0">
              <a:spcBef>
                <a:spcPts val="0"/>
              </a:spcBef>
              <a:spcAft>
                <a:spcPts val="0"/>
              </a:spcAft>
              <a:buNone/>
            </a:pPr>
            <a:r>
              <a:rPr lang="en-US" sz="1600" u="sng" kern="0"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10"/>
              </a:rPr>
              <a:t>https://mctims.usmc.mil/tnrmanual/taskmaster/pages/home.aspx</a:t>
            </a:r>
            <a:endParaRPr lang="en-US" sz="1600" kern="0" dirty="0">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buFont typeface="Arial" panose="020B0604020202020204" pitchFamily="34" charset="0"/>
              <a:buChar char="•"/>
            </a:pPr>
            <a:r>
              <a:rPr lang="en-US" sz="1600" kern="0" dirty="0">
                <a:latin typeface="Arial" panose="020B0604020202020204" pitchFamily="34" charset="0"/>
                <a:ea typeface="Times New Roman" panose="02020603050405020304" pitchFamily="18" charset="0"/>
                <a:cs typeface="Arial" panose="020B0604020202020204" pitchFamily="34" charset="0"/>
              </a:rPr>
              <a:t>Current Total Force Structure Management System (TFSMS) data (i.e., T/O&amp;E) via:</a:t>
            </a:r>
          </a:p>
          <a:p>
            <a:pPr marL="685800" lvl="2" indent="0">
              <a:spcBef>
                <a:spcPts val="0"/>
              </a:spcBef>
              <a:spcAft>
                <a:spcPts val="0"/>
              </a:spcAft>
              <a:buNone/>
            </a:pPr>
            <a:r>
              <a:rPr lang="en-US" sz="1600" u="sng" kern="0"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11"/>
              </a:rPr>
              <a:t>https://tfsms.mceits.usmc.mil/TFSMSPortal/faces/Home</a:t>
            </a:r>
            <a:endParaRPr lang="en-US" sz="1600" kern="0" dirty="0">
              <a:latin typeface="Arial" panose="020B0604020202020204" pitchFamily="34" charset="0"/>
              <a:ea typeface="Times New Roman" panose="02020603050405020304" pitchFamily="18" charset="0"/>
              <a:cs typeface="Arial" panose="020B0604020202020204" pitchFamily="34" charset="0"/>
            </a:endParaRPr>
          </a:p>
          <a:p>
            <a:pPr marL="0" indent="0">
              <a:spcBef>
                <a:spcPts val="0"/>
              </a:spcBef>
              <a:spcAft>
                <a:spcPts val="0"/>
              </a:spcAft>
              <a:buNone/>
            </a:pPr>
            <a:endParaRPr lang="en-US" sz="1400" kern="0" dirty="0">
              <a:solidFill>
                <a:schemeClr val="tx1"/>
              </a:solidFill>
              <a:ea typeface="Times New Roman" panose="02020603050405020304" pitchFamily="18" charset="0"/>
              <a:cs typeface="Arial" panose="020B0604020202020204" pitchFamily="34" charset="0"/>
            </a:endParaRPr>
          </a:p>
          <a:p>
            <a:pPr>
              <a:spcBef>
                <a:spcPts val="0"/>
              </a:spcBef>
              <a:spcAft>
                <a:spcPts val="0"/>
              </a:spcAft>
              <a:buFont typeface="Symbol" panose="05050102010706020507" pitchFamily="18" charset="2"/>
              <a:buChar char=""/>
            </a:pPr>
            <a:endParaRPr lang="en-US" sz="1500" kern="0" dirty="0">
              <a:ea typeface="Times New Roman" panose="02020603050405020304" pitchFamily="18" charset="0"/>
            </a:endParaRPr>
          </a:p>
        </p:txBody>
      </p:sp>
      <p:sp>
        <p:nvSpPr>
          <p:cNvPr id="3" name="Footer Placeholder 2">
            <a:extLst>
              <a:ext uri="{FF2B5EF4-FFF2-40B4-BE49-F238E27FC236}">
                <a16:creationId xmlns:a16="http://schemas.microsoft.com/office/drawing/2014/main" id="{B04E3C06-D72D-F87B-7402-9DEBF6F39531}"/>
              </a:ext>
            </a:extLst>
          </p:cNvPr>
          <p:cNvSpPr>
            <a:spLocks noGrp="1"/>
          </p:cNvSpPr>
          <p:nvPr>
            <p:ph type="ftr" sz="quarter" idx="11"/>
          </p:nvPr>
        </p:nvSpPr>
        <p:spPr>
          <a:xfrm>
            <a:off x="0" y="6343884"/>
            <a:ext cx="2397512" cy="342668"/>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solidFill>
                  <a:schemeClr val="tx1"/>
                </a:solidFill>
              </a:rPr>
              <a:t>MAR 2025-CUI</a:t>
            </a:r>
          </a:p>
        </p:txBody>
      </p:sp>
      <p:sp>
        <p:nvSpPr>
          <p:cNvPr id="5" name="Slide Number Placeholder 4">
            <a:extLst>
              <a:ext uri="{FF2B5EF4-FFF2-40B4-BE49-F238E27FC236}">
                <a16:creationId xmlns:a16="http://schemas.microsoft.com/office/drawing/2014/main" id="{D62BE4AC-2C90-AFB0-09C1-861C18B8657E}"/>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8E4EDD86-0069-4FE8-945C-33E393EACC8C}" type="slidenum">
              <a:rPr lang="en-US" smtClean="0">
                <a:solidFill>
                  <a:schemeClr val="tx1"/>
                </a:solidFill>
              </a:rPr>
              <a:pPr/>
              <a:t>15</a:t>
            </a:fld>
            <a:endParaRPr lang="en-US" dirty="0">
              <a:solidFill>
                <a:schemeClr val="tx1"/>
              </a:solidFill>
            </a:endParaRPr>
          </a:p>
        </p:txBody>
      </p:sp>
    </p:spTree>
    <p:extLst>
      <p:ext uri="{BB962C8B-B14F-4D97-AF65-F5344CB8AC3E}">
        <p14:creationId xmlns:p14="http://schemas.microsoft.com/office/powerpoint/2010/main" val="44951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456124"/>
            <a:ext cx="2632952" cy="365125"/>
          </a:xfrm>
        </p:spPr>
        <p:txBody>
          <a:bodyPr/>
          <a:lstStyle/>
          <a:p>
            <a:r>
              <a:rPr lang="en-US">
                <a:solidFill>
                  <a:schemeClr val="tx1"/>
                </a:solidFill>
              </a:rPr>
              <a:t>MAR 2025-CUI</a:t>
            </a:r>
            <a:endParaRPr lang="en-US" dirty="0">
              <a:solidFill>
                <a:schemeClr val="tx1"/>
              </a:solidFill>
            </a:endParaRPr>
          </a:p>
        </p:txBody>
      </p:sp>
      <p:sp>
        <p:nvSpPr>
          <p:cNvPr id="4" name="Rectangle 3"/>
          <p:cNvSpPr/>
          <p:nvPr/>
        </p:nvSpPr>
        <p:spPr>
          <a:xfrm>
            <a:off x="381000" y="1371400"/>
            <a:ext cx="8668657" cy="4949560"/>
          </a:xfrm>
          <a:prstGeom prst="rect">
            <a:avLst/>
          </a:prstGeom>
        </p:spPr>
        <p:txBody>
          <a:bodyPr wrap="square">
            <a:spAutoFit/>
          </a:bodyPr>
          <a:lstStyle/>
          <a:p>
            <a:pPr algn="ctr"/>
            <a:r>
              <a:rPr lang="en-US" sz="1600" i="1" dirty="0">
                <a:solidFill>
                  <a:srgbClr val="000000"/>
                </a:solidFill>
                <a:latin typeface="Arial" panose="020B0604020202020204" pitchFamily="34" charset="0"/>
                <a:ea typeface="Calibri" panose="020F0502020204030204" pitchFamily="34" charset="0"/>
                <a:cs typeface="Arial" panose="020B0604020202020204" pitchFamily="34" charset="0"/>
              </a:rPr>
              <a:t>MARADMIN 418/24 – FY25 Schedule of MET/METL, T&amp;R Manual &amp; TMT Reviews</a:t>
            </a:r>
          </a:p>
          <a:p>
            <a:pPr algn="ct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“Ensuring METs/METLs development, refinement and alignment actions are synchronized with unit mission statements, T&amp;R manuals and aligned T&amp;R training events ISO service capabilities.”</a:t>
            </a:r>
          </a:p>
          <a:p>
            <a:pPr algn="just">
              <a:lnSpc>
                <a:spcPct val="105000"/>
              </a:lnSpc>
              <a:spcBef>
                <a:spcPts val="0"/>
              </a:spcBef>
              <a:spcAft>
                <a:spcPts val="0"/>
              </a:spcAft>
            </a:pPr>
            <a:endPar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5000"/>
              </a:lnSpc>
              <a:spcBef>
                <a:spcPts val="0"/>
              </a:spcBef>
              <a:spcAft>
                <a:spcPts val="0"/>
              </a:spcAft>
            </a:pP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Established “Current” MCT / MET / METL / Training Development Process:</a:t>
            </a:r>
          </a:p>
          <a:p>
            <a:pPr marL="285750" indent="-285750">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 unit’s mission requirement; What capabilities can the unit provide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NOW</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285750" indent="-285750">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What MET-aligned e-coded training events/exercises are conducted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NOW</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742950" lvl="1" indent="-285750">
              <a:lnSpc>
                <a:spcPct val="105000"/>
              </a:lnSpc>
              <a:spcBef>
                <a:spcPts val="0"/>
              </a:spcBef>
              <a:spcAft>
                <a:spcPts val="0"/>
              </a:spcAft>
              <a:buFont typeface="Wingdings" panose="05000000000000000000" pitchFamily="2" charset="2"/>
              <a:buChar char="Ø"/>
            </a:pP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5000"/>
              </a:lnSpc>
              <a:spcBef>
                <a:spcPts val="0"/>
              </a:spcBef>
              <a:spcAft>
                <a:spcPts val="0"/>
              </a:spcAft>
            </a:pP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600" b="1" dirty="0">
                <a:solidFill>
                  <a:srgbClr val="FF0000"/>
                </a:solidFill>
                <a:latin typeface="Arial" panose="020B0604020202020204" pitchFamily="34" charset="0"/>
                <a:ea typeface="Calibri" panose="020F0502020204030204" pitchFamily="34" charset="0"/>
                <a:cs typeface="Arial" panose="020B0604020202020204" pitchFamily="34" charset="0"/>
              </a:rPr>
              <a:t>Future</a:t>
            </a: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 MCT / MET / METL / Training Development Supporting Process:</a:t>
            </a:r>
          </a:p>
          <a:p>
            <a:pPr marL="285750" indent="-285750" algn="just">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Concept derived DRAFT MCTs/METs developed::</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Requires Service validation to quantify TTPs and curriculum development.</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Requires available doctrine (i.e., Joint, USMC or other Service).</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May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NOT</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have existing/aligned curriculum, POI, training standards, or T&amp;R events.</a:t>
            </a:r>
          </a:p>
          <a:p>
            <a:pPr marL="742950" lvl="1" indent="-285750" algn="just">
              <a:lnSpc>
                <a:spcPct val="105000"/>
              </a:lnSpc>
              <a:spcBef>
                <a:spcPts val="0"/>
              </a:spcBef>
              <a:spcAft>
                <a:spcPts val="0"/>
              </a:spcAft>
              <a:buFont typeface="Arial" panose="020B0604020202020204" pitchFamily="34" charset="0"/>
              <a:buChar char="•"/>
            </a:pP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Requires experimentation and training exercises IOT determine MET-to-training feasibility</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742950" lvl="1" indent="-285750" algn="just">
              <a:lnSpc>
                <a:spcPct val="105000"/>
              </a:lnSpc>
              <a:spcBef>
                <a:spcPts val="0"/>
              </a:spcBef>
              <a:spcAft>
                <a:spcPts val="0"/>
              </a:spcAft>
              <a:buFont typeface="Arial" panose="020B0604020202020204" pitchFamily="34" charset="0"/>
              <a:buChar char="•"/>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Are </a:t>
            </a:r>
            <a:r>
              <a:rPr lang="en-US" sz="1600" u="sng" dirty="0">
                <a:solidFill>
                  <a:srgbClr val="000000"/>
                </a:solidFill>
                <a:latin typeface="Arial" panose="020B0604020202020204" pitchFamily="34" charset="0"/>
                <a:ea typeface="Calibri" panose="020F0502020204030204" pitchFamily="34" charset="0"/>
                <a:cs typeface="Arial" panose="020B0604020202020204" pitchFamily="34" charset="0"/>
              </a:rPr>
              <a:t>NOT</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officially published/available within MCTL / MCTIMS / DRRS.  </a:t>
            </a:r>
          </a:p>
          <a:p>
            <a:pPr marL="285750" indent="-285750" algn="just">
              <a:lnSpc>
                <a:spcPct val="105000"/>
              </a:lnSpc>
              <a:spcBef>
                <a:spcPts val="0"/>
              </a:spcBef>
              <a:spcAft>
                <a:spcPts val="0"/>
              </a:spcAft>
              <a:buFont typeface="Wingdings" panose="05000000000000000000" pitchFamily="2" charset="2"/>
              <a:buChar char="Ø"/>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“Future METs”, will be incorporated within MCTL as “DRAFT, or, T-MCTs” for use in MCTIMS training modules to aid in training experimentation. Once approved, can be used as readiness reportable METs for the unit and aligned to the T&amp;R Manual.</a:t>
            </a:r>
          </a:p>
        </p:txBody>
      </p:sp>
      <p:sp>
        <p:nvSpPr>
          <p:cNvPr id="5" name="Text Box 3"/>
          <p:cNvSpPr txBox="1">
            <a:spLocks noChangeArrowheads="1"/>
          </p:cNvSpPr>
          <p:nvPr/>
        </p:nvSpPr>
        <p:spPr bwMode="auto">
          <a:xfrm>
            <a:off x="0" y="262865"/>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ts val="0"/>
              </a:spcBef>
            </a:pPr>
            <a:r>
              <a:rPr lang="en-US" altLang="en-US" sz="2300" b="1" dirty="0">
                <a:latin typeface="Arial" charset="0"/>
                <a:cs typeface="Arial" charset="0"/>
              </a:rPr>
              <a:t>MCT/MET/METL and</a:t>
            </a:r>
          </a:p>
          <a:p>
            <a:pPr algn="ctr" eaLnBrk="1" hangingPunct="1">
              <a:spcBef>
                <a:spcPts val="0"/>
              </a:spcBef>
            </a:pPr>
            <a:r>
              <a:rPr lang="en-US" altLang="en-US" sz="2300" b="1" dirty="0">
                <a:latin typeface="Arial" charset="0"/>
                <a:cs typeface="Arial" charset="0"/>
              </a:rPr>
              <a:t>T&amp;R Development Process </a:t>
            </a:r>
          </a:p>
          <a:p>
            <a:pPr algn="ctr" eaLnBrk="1" hangingPunct="1">
              <a:spcBef>
                <a:spcPts val="0"/>
              </a:spcBef>
            </a:pPr>
            <a:r>
              <a:rPr lang="en-US" altLang="en-US" sz="1800" b="1" dirty="0">
                <a:solidFill>
                  <a:srgbClr val="FF0000"/>
                </a:solidFill>
                <a:latin typeface="Arial" charset="0"/>
                <a:cs typeface="Arial" charset="0"/>
              </a:rPr>
              <a:t>Adapting to Future Force Design and Modernization</a:t>
            </a:r>
          </a:p>
        </p:txBody>
      </p:sp>
      <p:sp>
        <p:nvSpPr>
          <p:cNvPr id="3" name="Slide Number Placeholder 2">
            <a:extLst>
              <a:ext uri="{FF2B5EF4-FFF2-40B4-BE49-F238E27FC236}">
                <a16:creationId xmlns:a16="http://schemas.microsoft.com/office/drawing/2014/main" id="{E050A372-B9B9-3476-0464-D3A6C2C9648C}"/>
              </a:ext>
            </a:extLst>
          </p:cNvPr>
          <p:cNvSpPr>
            <a:spLocks noGrp="1"/>
          </p:cNvSpPr>
          <p:nvPr>
            <p:ph type="sldNum" sz="quarter" idx="12"/>
          </p:nvPr>
        </p:nvSpPr>
        <p:spPr/>
        <p:txBody>
          <a:bodyPr/>
          <a:lstStyle/>
          <a:p>
            <a:fld id="{57D7F152-42F7-4C0B-ACE2-8696607C202E}"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422733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0267" y="1462703"/>
            <a:ext cx="8246533" cy="4893647"/>
          </a:xfrm>
          <a:prstGeom prst="rect">
            <a:avLst/>
          </a:prstGeom>
          <a:noFill/>
        </p:spPr>
        <p:txBody>
          <a:bodyPr wrap="square" rtlCol="0">
            <a:spAutoFit/>
          </a:bodyPr>
          <a:lstStyle/>
          <a:p>
            <a:r>
              <a:rPr lang="en-US" sz="1200" b="1" dirty="0"/>
              <a:t>Establishment Goal:  </a:t>
            </a:r>
            <a:r>
              <a:rPr lang="en-US" sz="1200" dirty="0"/>
              <a:t>To adopt an agreed methodology wherein concept development, wargaming and scenario experimentation information conducted by MCWL’s Future Force initiatives is integrated or made visible to the MET/METL and training development processes.</a:t>
            </a:r>
          </a:p>
          <a:p>
            <a:endParaRPr lang="en-US" sz="1200" dirty="0"/>
          </a:p>
          <a:p>
            <a:r>
              <a:rPr lang="en-US" sz="1200" b="1" dirty="0"/>
              <a:t>Objective:  </a:t>
            </a:r>
            <a:r>
              <a:rPr lang="en-US" sz="1200" dirty="0"/>
              <a:t>Would ensure NEW Future Force structure, unit repurposing and/or evolving unit formations factor “current” capability data injects (man/train/equip standards) that the MET/METL/T&amp;R Manual processes develop and maintain.</a:t>
            </a:r>
          </a:p>
          <a:p>
            <a:endParaRPr lang="en-US" sz="1200" dirty="0"/>
          </a:p>
          <a:p>
            <a:pPr marL="171450" indent="-171450">
              <a:buFont typeface="Arial" panose="020B0604020202020204" pitchFamily="34" charset="0"/>
              <a:buChar char="•"/>
            </a:pPr>
            <a:r>
              <a:rPr lang="en-US" sz="1200" dirty="0"/>
              <a:t>Doctrine alignments or development considerations necessary to validate future TTPs and academics development.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Concepts, once approved by Senior leadership, could provide source docs (i.e., TMEABO) to aid, guide and inform MCT/MET capability and associated training development.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Mission Statement development, ICW CDD/TFSD and Principal Advisor community stakeholder, aligns to new MCTs/METs.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Identification of required MOSs within new/repurposed formation required to perform future formation METs (i.e., T/O-to-MET, T/E-to-MET, </a:t>
            </a:r>
            <a:r>
              <a:rPr lang="en-US" sz="1200"/>
              <a:t>and Training </a:t>
            </a:r>
            <a:r>
              <a:rPr lang="en-US" sz="1200" dirty="0"/>
              <a:t>standards-to-MET)</a:t>
            </a:r>
          </a:p>
          <a:p>
            <a:pPr marL="628650" lvl="1" indent="-171450">
              <a:buFont typeface="Arial" panose="020B0604020202020204" pitchFamily="34" charset="0"/>
              <a:buChar char="•"/>
            </a:pPr>
            <a:endParaRPr lang="en-US" sz="1200" dirty="0"/>
          </a:p>
          <a:p>
            <a:pPr marL="628650" lvl="1" indent="-171450">
              <a:buFont typeface="Courier New" panose="02070309020205020404" pitchFamily="49" charset="0"/>
              <a:buChar char="o"/>
            </a:pPr>
            <a:r>
              <a:rPr lang="en-US" sz="1200" dirty="0"/>
              <a:t>Will the new unit formation require MOS recruitment, MOS refinement or will repurposing a unit require coordination between M&amp;RA and TECOM? </a:t>
            </a:r>
          </a:p>
          <a:p>
            <a:pPr lvl="1"/>
            <a:r>
              <a:rPr lang="en-US" sz="1200" dirty="0"/>
              <a:t> </a:t>
            </a:r>
          </a:p>
          <a:p>
            <a:pPr marL="628650" lvl="1" indent="-171450">
              <a:buFont typeface="Courier New" panose="02070309020205020404" pitchFamily="49" charset="0"/>
              <a:buChar char="o"/>
            </a:pPr>
            <a:r>
              <a:rPr lang="en-US" sz="1200" dirty="0"/>
              <a:t>What training curriculum or Formal School POIs will be required for future force formations?</a:t>
            </a:r>
          </a:p>
          <a:p>
            <a:pPr marL="628650" lvl="1" indent="-171450">
              <a:buFont typeface="Courier New" panose="02070309020205020404" pitchFamily="49" charset="0"/>
              <a:buChar char="o"/>
            </a:pPr>
            <a:endParaRPr lang="en-US" sz="1200" dirty="0"/>
          </a:p>
          <a:p>
            <a:pPr marL="628650" lvl="1" indent="-171450">
              <a:buFont typeface="Courier New" panose="02070309020205020404" pitchFamily="49" charset="0"/>
              <a:buChar char="o"/>
            </a:pPr>
            <a:r>
              <a:rPr lang="en-US" sz="1200" dirty="0"/>
              <a:t>Will new unit formations have the necessary materiel, equipment or gear available within an established timeline to ensure adequate training, experimentation, simulation or physical range and field exercises associated to the future formation MET?</a:t>
            </a:r>
          </a:p>
        </p:txBody>
      </p:sp>
      <p:sp>
        <p:nvSpPr>
          <p:cNvPr id="5" name="Text Box 3"/>
          <p:cNvSpPr txBox="1">
            <a:spLocks noChangeArrowheads="1"/>
          </p:cNvSpPr>
          <p:nvPr/>
        </p:nvSpPr>
        <p:spPr bwMode="auto">
          <a:xfrm>
            <a:off x="1447800" y="286286"/>
            <a:ext cx="7015862" cy="769441"/>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Improved Coordination:  MCWL</a:t>
            </a:r>
          </a:p>
        </p:txBody>
      </p:sp>
      <p:sp>
        <p:nvSpPr>
          <p:cNvPr id="3" name="Slide Number Placeholder 2">
            <a:extLst>
              <a:ext uri="{FF2B5EF4-FFF2-40B4-BE49-F238E27FC236}">
                <a16:creationId xmlns:a16="http://schemas.microsoft.com/office/drawing/2014/main" id="{B034BAE5-1604-348E-C530-18C71BE754F2}"/>
              </a:ext>
            </a:extLst>
          </p:cNvPr>
          <p:cNvSpPr>
            <a:spLocks noGrp="1"/>
          </p:cNvSpPr>
          <p:nvPr>
            <p:ph type="sldNum" sz="quarter" idx="12"/>
          </p:nvPr>
        </p:nvSpPr>
        <p:spPr/>
        <p:txBody>
          <a:bodyPr/>
          <a:lstStyle/>
          <a:p>
            <a:fld id="{57D7F152-42F7-4C0B-ACE2-8696607C202E}" type="slidenum">
              <a:rPr lang="en-US" smtClean="0">
                <a:solidFill>
                  <a:schemeClr val="tx1"/>
                </a:solidFill>
              </a:rPr>
              <a:pPr/>
              <a:t>17</a:t>
            </a:fld>
            <a:endParaRPr lang="en-US" dirty="0">
              <a:solidFill>
                <a:schemeClr val="tx1"/>
              </a:solidFill>
            </a:endParaRPr>
          </a:p>
        </p:txBody>
      </p:sp>
      <p:sp>
        <p:nvSpPr>
          <p:cNvPr id="2" name="Footer Placeholder 1">
            <a:extLst>
              <a:ext uri="{FF2B5EF4-FFF2-40B4-BE49-F238E27FC236}">
                <a16:creationId xmlns:a16="http://schemas.microsoft.com/office/drawing/2014/main" id="{60E1D39C-1095-5039-FA50-9254205BB9F3}"/>
              </a:ext>
            </a:extLst>
          </p:cNvPr>
          <p:cNvSpPr>
            <a:spLocks noGrp="1"/>
          </p:cNvSpPr>
          <p:nvPr>
            <p:ph type="ftr" sz="quarter" idx="11"/>
          </p:nvPr>
        </p:nvSpPr>
        <p:spPr>
          <a:xfrm>
            <a:off x="0" y="6398201"/>
            <a:ext cx="2133600" cy="365125"/>
          </a:xfrm>
        </p:spPr>
        <p:txBody>
          <a:bodyPr/>
          <a:lstStyle/>
          <a:p>
            <a:r>
              <a:rPr lang="en-US">
                <a:solidFill>
                  <a:schemeClr val="tx1"/>
                </a:solidFill>
              </a:rPr>
              <a:t>MAR 2025-CUI</a:t>
            </a:r>
            <a:endParaRPr lang="en-US" dirty="0">
              <a:solidFill>
                <a:schemeClr val="tx1"/>
              </a:solidFill>
            </a:endParaRPr>
          </a:p>
        </p:txBody>
      </p:sp>
    </p:spTree>
    <p:extLst>
      <p:ext uri="{BB962C8B-B14F-4D97-AF65-F5344CB8AC3E}">
        <p14:creationId xmlns:p14="http://schemas.microsoft.com/office/powerpoint/2010/main" val="2677024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101508" y="1291905"/>
          <a:ext cx="4527246" cy="5157271"/>
        </p:xfrm>
        <a:graphic>
          <a:graphicData uri="http://schemas.openxmlformats.org/drawingml/2006/table">
            <a:tbl>
              <a:tblPr firstRow="1" bandRow="1">
                <a:tableStyleId>{5940675A-B579-460E-94D1-54222C63F5DA}</a:tableStyleId>
              </a:tblPr>
              <a:tblGrid>
                <a:gridCol w="4527246">
                  <a:extLst>
                    <a:ext uri="{9D8B030D-6E8A-4147-A177-3AD203B41FA5}">
                      <a16:colId xmlns:a16="http://schemas.microsoft.com/office/drawing/2014/main" val="20000"/>
                    </a:ext>
                  </a:extLst>
                </a:gridCol>
              </a:tblGrid>
              <a:tr h="2017825">
                <a:tc>
                  <a:txBody>
                    <a:bodyPr/>
                    <a:lstStyle/>
                    <a:p>
                      <a:pPr algn="ctr"/>
                      <a:endParaRPr lang="en-US" sz="1800" b="0" i="0" baseline="0" dirty="0"/>
                    </a:p>
                  </a:txBody>
                  <a:tcPr marT="45723" marB="45723"/>
                </a:tc>
                <a:extLst>
                  <a:ext uri="{0D108BD9-81ED-4DB2-BD59-A6C34878D82A}">
                    <a16:rowId xmlns:a16="http://schemas.microsoft.com/office/drawing/2014/main" val="10000"/>
                  </a:ext>
                </a:extLst>
              </a:tr>
              <a:tr h="2869751">
                <a:tc>
                  <a:txBody>
                    <a:bodyPr/>
                    <a:lstStyle/>
                    <a:p>
                      <a:pPr algn="just"/>
                      <a:r>
                        <a:rPr lang="en-US" sz="1000" b="1" u="sng" dirty="0">
                          <a:solidFill>
                            <a:srgbClr val="FF0000"/>
                          </a:solidFill>
                          <a:latin typeface="Arial" panose="020B0604020202020204" pitchFamily="34" charset="0"/>
                          <a:cs typeface="Arial" panose="020B0604020202020204" pitchFamily="34" charset="0"/>
                        </a:rPr>
                        <a:t>REVISED </a:t>
                      </a:r>
                    </a:p>
                    <a:p>
                      <a:pPr algn="just"/>
                      <a:r>
                        <a:rPr lang="en-US" sz="1000" b="1" dirty="0">
                          <a:solidFill>
                            <a:srgbClr val="FF0000"/>
                          </a:solidFill>
                          <a:latin typeface="Arial" panose="020B0604020202020204" pitchFamily="34" charset="0"/>
                          <a:cs typeface="Arial" panose="020B0604020202020204" pitchFamily="34" charset="0"/>
                        </a:rPr>
                        <a:t>MCT 3.2.3.1.2.1 Conduct Strike</a:t>
                      </a:r>
                    </a:p>
                    <a:p>
                      <a:pPr algn="just"/>
                      <a:r>
                        <a:rPr lang="en-US" sz="1000" b="0" dirty="0">
                          <a:latin typeface="Arial" panose="020B0604020202020204" pitchFamily="34" charset="0"/>
                          <a:cs typeface="Arial" panose="020B0604020202020204" pitchFamily="34" charset="0"/>
                        </a:rPr>
                        <a:t>Strike operations damage or destroy an </a:t>
                      </a:r>
                      <a:r>
                        <a:rPr lang="en-US" sz="1000" b="0" dirty="0" err="1">
                          <a:latin typeface="Arial" panose="020B0604020202020204" pitchFamily="34" charset="0"/>
                          <a:cs typeface="Arial" panose="020B0604020202020204" pitchFamily="34" charset="0"/>
                        </a:rPr>
                        <a:t>enemys</a:t>
                      </a:r>
                      <a:r>
                        <a:rPr lang="en-US" sz="1000" b="0" dirty="0">
                          <a:latin typeface="Arial" panose="020B0604020202020204" pitchFamily="34" charset="0"/>
                          <a:cs typeface="Arial" panose="020B0604020202020204" pitchFamily="34" charset="0"/>
                        </a:rPr>
                        <a:t> objective or capability.  Strike operations include both air interdiction and attack operations.  Air interdiction is an air operation conducted to divert, disrupt, delay, or destroy the enemy’s military surface capabilities before it can be brought to bear effectively against friendly forces, or to otherwise achieve enemy objectives that are conducted at such distances from friendly forces that detailed integration of each air mission with the fire and movement of friendly forces is not required.  Attack operations include offensive action by any part of the joint force in support of the Offensive </a:t>
                      </a:r>
                      <a:r>
                        <a:rPr lang="en-US" sz="1000" b="0" dirty="0" err="1">
                          <a:latin typeface="Arial" panose="020B0604020202020204" pitchFamily="34" charset="0"/>
                          <a:cs typeface="Arial" panose="020B0604020202020204" pitchFamily="34" charset="0"/>
                        </a:rPr>
                        <a:t>Counterair</a:t>
                      </a:r>
                      <a:r>
                        <a:rPr lang="en-US" sz="1000" b="0" dirty="0">
                          <a:latin typeface="Arial" panose="020B0604020202020204" pitchFamily="34" charset="0"/>
                          <a:cs typeface="Arial" panose="020B0604020202020204" pitchFamily="34" charset="0"/>
                        </a:rPr>
                        <a:t> (OCA) mission against targets which contribute to the </a:t>
                      </a:r>
                      <a:r>
                        <a:rPr lang="en-US" sz="1000" b="0" dirty="0" err="1">
                          <a:latin typeface="Arial" panose="020B0604020202020204" pitchFamily="34" charset="0"/>
                          <a:cs typeface="Arial" panose="020B0604020202020204" pitchFamily="34" charset="0"/>
                        </a:rPr>
                        <a:t>enemys</a:t>
                      </a:r>
                      <a:r>
                        <a:rPr lang="en-US" sz="1000" b="0" dirty="0">
                          <a:latin typeface="Arial" panose="020B0604020202020204" pitchFamily="34" charset="0"/>
                          <a:cs typeface="Arial" panose="020B0604020202020204" pitchFamily="34" charset="0"/>
                        </a:rPr>
                        <a:t> air and missile capabilities.  </a:t>
                      </a:r>
                      <a:r>
                        <a:rPr lang="en-US" sz="1000" b="1" dirty="0">
                          <a:latin typeface="Arial" panose="020B0604020202020204" pitchFamily="34" charset="0"/>
                          <a:cs typeface="Arial" panose="020B0604020202020204" pitchFamily="34" charset="0"/>
                        </a:rPr>
                        <a:t>JP 1, 0-2, 3-0, 3-01, 3-03, 3-09, 3-30, 3-31, MCWP 3-2, NDP 1, NWP 3</a:t>
                      </a:r>
                      <a:endParaRPr lang="en-US" sz="1000" b="1" dirty="0">
                        <a:solidFill>
                          <a:srgbClr val="FF0000"/>
                        </a:solidFill>
                        <a:latin typeface="Arial" panose="020B0604020202020204" pitchFamily="34" charset="0"/>
                        <a:cs typeface="Arial" panose="020B0604020202020204" pitchFamily="34" charset="0"/>
                      </a:endParaRPr>
                    </a:p>
                    <a:p>
                      <a:pPr marL="0" lvl="3">
                        <a:defRPr/>
                      </a:pPr>
                      <a:endParaRPr lang="en-US" sz="1000" b="1" dirty="0">
                        <a:solidFill>
                          <a:srgbClr val="FF0000"/>
                        </a:solidFill>
                        <a:latin typeface="Arial" panose="020B0604020202020204" pitchFamily="34" charset="0"/>
                        <a:cs typeface="Arial" panose="020B0604020202020204" pitchFamily="34" charset="0"/>
                      </a:endParaRPr>
                    </a:p>
                    <a:p>
                      <a:pPr marL="0" lvl="3">
                        <a:defRPr/>
                      </a:pPr>
                      <a:r>
                        <a:rPr lang="en-US" sz="1000" b="1" dirty="0">
                          <a:solidFill>
                            <a:srgbClr val="FF0000"/>
                          </a:solidFill>
                          <a:latin typeface="Arial" panose="020B0604020202020204" pitchFamily="34" charset="0"/>
                          <a:cs typeface="Arial" panose="020B0604020202020204" pitchFamily="34" charset="0"/>
                        </a:rPr>
                        <a:t>FORMER MCT TITLE/DEFINITION</a:t>
                      </a:r>
                    </a:p>
                    <a:p>
                      <a:pPr marL="0" lvl="3">
                        <a:defRPr/>
                      </a:pPr>
                      <a:r>
                        <a:rPr lang="en-US" sz="1000" b="1" dirty="0">
                          <a:solidFill>
                            <a:srgbClr val="000000"/>
                          </a:solidFill>
                          <a:latin typeface="Arial" panose="020B0604020202020204" pitchFamily="34" charset="0"/>
                          <a:cs typeface="Arial" panose="020B0604020202020204" pitchFamily="34" charset="0"/>
                        </a:rPr>
                        <a:t>MCT 3.2.3.1.2.1 Conduct Air Interdiction</a:t>
                      </a:r>
                    </a:p>
                    <a:p>
                      <a:pPr marL="0" lvl="3">
                        <a:defRPr/>
                      </a:pPr>
                      <a:r>
                        <a:rPr lang="en-US" sz="1000" b="0" dirty="0">
                          <a:solidFill>
                            <a:srgbClr val="000000"/>
                          </a:solidFill>
                          <a:latin typeface="Arial" panose="020B0604020202020204" pitchFamily="34" charset="0"/>
                          <a:cs typeface="Arial" panose="020B0604020202020204" pitchFamily="34" charset="0"/>
                        </a:rPr>
                        <a:t>Air interdiction operations destroy, neutralize, or delay the enemy's military potential.  This type of operation is a response to a known target that is briefed in advance.  Air interdiction is normally part of the JFC campaign.  </a:t>
                      </a:r>
                    </a:p>
                    <a:p>
                      <a:pPr marL="0" lvl="3">
                        <a:defRPr/>
                      </a:pPr>
                      <a:endParaRPr lang="en-US" sz="1000" b="1" dirty="0">
                        <a:solidFill>
                          <a:srgbClr val="000000"/>
                        </a:solidFill>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bl>
          </a:graphicData>
        </a:graphic>
      </p:graphicFrame>
      <p:sp>
        <p:nvSpPr>
          <p:cNvPr id="34818" name="Rectangle 2"/>
          <p:cNvSpPr>
            <a:spLocks noGrp="1" noChangeArrowheads="1"/>
          </p:cNvSpPr>
          <p:nvPr>
            <p:ph type="title"/>
          </p:nvPr>
        </p:nvSpPr>
        <p:spPr>
          <a:xfrm>
            <a:off x="0" y="188024"/>
            <a:ext cx="9144000" cy="1143000"/>
          </a:xfrm>
        </p:spPr>
        <p:txBody>
          <a:bodyPr>
            <a:noAutofit/>
          </a:bodyPr>
          <a:lstStyle/>
          <a:p>
            <a:r>
              <a:rPr lang="en-US" sz="3200" dirty="0"/>
              <a:t>  </a:t>
            </a:r>
            <a:r>
              <a:rPr lang="en-US" sz="2400" b="1" dirty="0">
                <a:solidFill>
                  <a:srgbClr val="FF0000"/>
                </a:solidFill>
                <a:latin typeface="Arial" panose="020B0604020202020204" pitchFamily="34" charset="0"/>
                <a:cs typeface="Arial" panose="020B0604020202020204" pitchFamily="34" charset="0"/>
              </a:rPr>
              <a:t>NEW</a:t>
            </a:r>
            <a:r>
              <a:rPr lang="en-US" sz="2400" b="1" dirty="0">
                <a:latin typeface="Arial" panose="020B0604020202020204" pitchFamily="34" charset="0"/>
                <a:cs typeface="Arial" panose="020B0604020202020204" pitchFamily="34" charset="0"/>
              </a:rPr>
              <a:t> or </a:t>
            </a:r>
            <a:r>
              <a:rPr lang="en-US" sz="2400" b="1" dirty="0">
                <a:solidFill>
                  <a:srgbClr val="FF0000"/>
                </a:solidFill>
                <a:latin typeface="Arial" panose="020B0604020202020204" pitchFamily="34" charset="0"/>
                <a:cs typeface="Arial" panose="020B0604020202020204" pitchFamily="34" charset="0"/>
              </a:rPr>
              <a:t>Revised </a:t>
            </a:r>
            <a:r>
              <a:rPr lang="en-US" sz="2400" b="1" dirty="0">
                <a:latin typeface="Arial" panose="020B0604020202020204" pitchFamily="34" charset="0"/>
                <a:cs typeface="Arial" panose="020B0604020202020204" pitchFamily="34" charset="0"/>
              </a:rPr>
              <a:t>MCT Recommendations</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a:t>
            </a:r>
            <a:endParaRPr lang="en-US" sz="2000" dirty="0">
              <a:solidFill>
                <a:srgbClr val="000000"/>
              </a:solidFill>
              <a:latin typeface="Arial" panose="020B0604020202020204" pitchFamily="34" charset="0"/>
              <a:cs typeface="Arial" panose="020B0604020202020204" pitchFamily="34" charset="0"/>
              <a:sym typeface="Arial"/>
            </a:endParaRPr>
          </a:p>
        </p:txBody>
      </p:sp>
      <p:sp>
        <p:nvSpPr>
          <p:cNvPr id="12" name="TextBox 11"/>
          <p:cNvSpPr txBox="1"/>
          <p:nvPr/>
        </p:nvSpPr>
        <p:spPr>
          <a:xfrm>
            <a:off x="53823" y="1399658"/>
            <a:ext cx="4574931" cy="1615827"/>
          </a:xfrm>
          <a:prstGeom prst="rect">
            <a:avLst/>
          </a:prstGeom>
          <a:noFill/>
        </p:spPr>
        <p:txBody>
          <a:bodyPr wrap="square">
            <a:spAutoFit/>
          </a:bodyPr>
          <a:lstStyle/>
          <a:p>
            <a:pPr>
              <a:spcAft>
                <a:spcPts val="0"/>
              </a:spcAft>
            </a:pPr>
            <a:r>
              <a:rPr lang="en-US" sz="1100" b="1" u="sng" dirty="0">
                <a:solidFill>
                  <a:srgbClr val="FF0000"/>
                </a:solidFill>
              </a:rPr>
              <a:t>NEW</a:t>
            </a:r>
          </a:p>
          <a:p>
            <a:pPr>
              <a:spcAft>
                <a:spcPts val="0"/>
              </a:spcAft>
            </a:pPr>
            <a:r>
              <a:rPr lang="en-US" sz="1100" b="1" dirty="0">
                <a:solidFill>
                  <a:srgbClr val="FF0000"/>
                </a:solidFill>
              </a:rPr>
              <a:t>MCT 1.12.8 Establish and Operate Expeditionary Advanced Bases</a:t>
            </a:r>
          </a:p>
          <a:p>
            <a:pPr algn="just">
              <a:spcAft>
                <a:spcPts val="0"/>
              </a:spcAft>
            </a:pPr>
            <a:r>
              <a:rPr lang="en-US" sz="1100" dirty="0"/>
              <a:t>To seize or occupy, establish, operate, sustain, and disestablish one or more expeditionary sites in support of naval operations, to include, but not limited to, ports, airfields, FARPs, forward operating bases, and firing areas.  This task may include reducing pockets of resistance, establishing security, and operating the site(s) until the site is disestablished or control is transferred to another organization.</a:t>
            </a:r>
          </a:p>
          <a:p>
            <a:pPr>
              <a:spcAft>
                <a:spcPts val="0"/>
              </a:spcAft>
            </a:pPr>
            <a:r>
              <a:rPr lang="en-US" sz="1100" b="1" dirty="0"/>
              <a:t>JP 3-0, </a:t>
            </a:r>
            <a:r>
              <a:rPr lang="pl-PL" sz="1100" b="1" dirty="0"/>
              <a:t>3-10.1, 3-18, MCDP 1-0</a:t>
            </a:r>
            <a:r>
              <a:rPr lang="en-US" sz="1100" b="1" dirty="0"/>
              <a:t>, MCDP 3; MCWP 3-2, 3-32</a:t>
            </a:r>
          </a:p>
        </p:txBody>
      </p:sp>
      <p:sp>
        <p:nvSpPr>
          <p:cNvPr id="13" name="TextBox 12"/>
          <p:cNvSpPr txBox="1"/>
          <p:nvPr/>
        </p:nvSpPr>
        <p:spPr>
          <a:xfrm>
            <a:off x="106342" y="3108299"/>
            <a:ext cx="4530725" cy="276999"/>
          </a:xfrm>
          <a:prstGeom prst="rect">
            <a:avLst/>
          </a:prstGeom>
          <a:noFill/>
        </p:spPr>
        <p:txBody>
          <a:bodyPr>
            <a:spAutoFit/>
          </a:bodyPr>
          <a:lstStyle/>
          <a:p>
            <a:pPr marL="0" lvl="3" algn="ctr" fontAlgn="auto">
              <a:spcBef>
                <a:spcPts val="0"/>
              </a:spcBef>
              <a:spcAft>
                <a:spcPts val="0"/>
              </a:spcAft>
              <a:defRPr/>
            </a:pPr>
            <a:endParaRPr lang="en-US" sz="1200" dirty="0">
              <a:solidFill>
                <a:srgbClr val="000000"/>
              </a:solidFill>
              <a:sym typeface="Arial"/>
            </a:endParaRPr>
          </a:p>
        </p:txBody>
      </p:sp>
      <p:sp>
        <p:nvSpPr>
          <p:cNvPr id="14" name="Text Box 4"/>
          <p:cNvSpPr txBox="1">
            <a:spLocks noChangeArrowheads="1"/>
          </p:cNvSpPr>
          <p:nvPr/>
        </p:nvSpPr>
        <p:spPr bwMode="auto">
          <a:xfrm>
            <a:off x="2111171" y="1307623"/>
            <a:ext cx="2454607" cy="245516"/>
          </a:xfrm>
          <a:prstGeom prst="rect">
            <a:avLst/>
          </a:prstGeom>
          <a:solidFill>
            <a:srgbClr val="FFFF00"/>
          </a:solidFill>
          <a:ln w="9525">
            <a:solidFill>
              <a:schemeClr val="tx1"/>
            </a:solidFill>
            <a:miter lim="800000"/>
            <a:headEnd/>
            <a:tailEnd/>
          </a:ln>
        </p:spPr>
        <p:txBody>
          <a:bodyPr wrap="square">
            <a:spAutoFit/>
          </a:bodyPr>
          <a:lstStyle/>
          <a:p>
            <a:pPr marL="0" lvl="1" indent="0" algn="ctr" defTabSz="820738" fontAlgn="b">
              <a:lnSpc>
                <a:spcPct val="120000"/>
              </a:lnSpc>
              <a:spcBef>
                <a:spcPts val="0"/>
              </a:spcBef>
              <a:buNone/>
            </a:pPr>
            <a:r>
              <a:rPr lang="en-US" b="1" dirty="0"/>
              <a:t>MEU OAG</a:t>
            </a:r>
          </a:p>
        </p:txBody>
      </p:sp>
      <p:sp>
        <p:nvSpPr>
          <p:cNvPr id="15" name="Text Box 4"/>
          <p:cNvSpPr txBox="1">
            <a:spLocks noChangeArrowheads="1"/>
          </p:cNvSpPr>
          <p:nvPr/>
        </p:nvSpPr>
        <p:spPr bwMode="auto">
          <a:xfrm>
            <a:off x="2174147" y="3339118"/>
            <a:ext cx="2454607" cy="276999"/>
          </a:xfrm>
          <a:prstGeom prst="rect">
            <a:avLst/>
          </a:prstGeom>
          <a:solidFill>
            <a:srgbClr val="FFFF00"/>
          </a:solidFill>
          <a:ln w="9525">
            <a:solidFill>
              <a:schemeClr val="tx1"/>
            </a:solidFill>
            <a:miter lim="800000"/>
            <a:headEnd/>
            <a:tailEnd/>
          </a:ln>
        </p:spPr>
        <p:txBody>
          <a:bodyPr wrap="square">
            <a:spAutoFit/>
          </a:bodyPr>
          <a:lstStyle/>
          <a:p>
            <a:pPr marL="0" lvl="1" indent="0" algn="ctr" defTabSz="820738" fontAlgn="b">
              <a:lnSpc>
                <a:spcPct val="120000"/>
              </a:lnSpc>
              <a:spcBef>
                <a:spcPts val="0"/>
              </a:spcBef>
              <a:buNone/>
            </a:pPr>
            <a:r>
              <a:rPr lang="en-US" b="1" dirty="0"/>
              <a:t>AVN METL Review Feb 2019 </a:t>
            </a:r>
          </a:p>
        </p:txBody>
      </p:sp>
      <p:sp>
        <p:nvSpPr>
          <p:cNvPr id="4" name="Footer Placeholder 3"/>
          <p:cNvSpPr>
            <a:spLocks noGrp="1"/>
          </p:cNvSpPr>
          <p:nvPr>
            <p:ph type="ftr" sz="quarter" idx="11"/>
          </p:nvPr>
        </p:nvSpPr>
        <p:spPr>
          <a:xfrm>
            <a:off x="53823" y="6475169"/>
            <a:ext cx="2637720" cy="365125"/>
          </a:xfrm>
        </p:spPr>
        <p:txBody>
          <a:bodyPr/>
          <a:lstStyle/>
          <a:p>
            <a:r>
              <a:rPr lang="en-US">
                <a:solidFill>
                  <a:schemeClr val="tx1"/>
                </a:solidFill>
              </a:rPr>
              <a:t>MAR 2025-CUI</a:t>
            </a:r>
            <a:endParaRPr lang="en-US" dirty="0">
              <a:solidFill>
                <a:schemeClr val="tx1"/>
              </a:solidFill>
            </a:endParaRPr>
          </a:p>
        </p:txBody>
      </p:sp>
      <p:sp>
        <p:nvSpPr>
          <p:cNvPr id="3" name="Rounded Rectangle 2"/>
          <p:cNvSpPr/>
          <p:nvPr/>
        </p:nvSpPr>
        <p:spPr>
          <a:xfrm>
            <a:off x="5029200" y="1457750"/>
            <a:ext cx="3771807" cy="5141553"/>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Arial" panose="020B0604020202020204" pitchFamily="34" charset="0"/>
              <a:cs typeface="Arial" panose="020B0604020202020204" pitchFamily="34" charset="0"/>
            </a:endParaRPr>
          </a:p>
          <a:p>
            <a:pPr algn="ctr"/>
            <a:r>
              <a:rPr lang="en-US" sz="1400" b="1" dirty="0">
                <a:solidFill>
                  <a:schemeClr val="tx1"/>
                </a:solidFill>
                <a:latin typeface="Arial" panose="020B0604020202020204" pitchFamily="34" charset="0"/>
                <a:cs typeface="Arial" panose="020B0604020202020204" pitchFamily="34" charset="0"/>
              </a:rPr>
              <a:t>Requires METL Review WG provide:</a:t>
            </a:r>
          </a:p>
          <a:p>
            <a:pPr marL="285750" indent="-285750" algn="ctr">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Described capability, actions, activities</a:t>
            </a:r>
          </a:p>
          <a:p>
            <a:pPr marL="285750" indent="-285750">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Doctrinal support (USMC, Joint, Other Service)</a:t>
            </a:r>
          </a:p>
          <a:p>
            <a:pPr marL="285750" indent="-285750">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Rationale of Task to meet HHQ guidance, mission statement and mission requirements</a:t>
            </a:r>
          </a:p>
          <a:p>
            <a:pPr marL="285750" indent="-285750">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Ensure Task is aligned to necessary training and T&amp;R Manual alignments or modifications.</a:t>
            </a:r>
          </a:p>
          <a:p>
            <a:pPr marL="285750" indent="-285750">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err="1">
                <a:solidFill>
                  <a:srgbClr val="FF0000"/>
                </a:solidFill>
                <a:latin typeface="Arial" panose="020B0604020202020204" pitchFamily="34" charset="0"/>
                <a:cs typeface="Arial" panose="020B0604020202020204" pitchFamily="34" charset="0"/>
              </a:rPr>
              <a:t>Crosswalked</a:t>
            </a:r>
            <a:r>
              <a:rPr lang="en-US" sz="1400" b="1" dirty="0">
                <a:solidFill>
                  <a:srgbClr val="FF0000"/>
                </a:solidFill>
                <a:latin typeface="Arial" panose="020B0604020202020204" pitchFamily="34" charset="0"/>
                <a:cs typeface="Arial" panose="020B0604020202020204" pitchFamily="34" charset="0"/>
              </a:rPr>
              <a:t>.  Does the MCT revision potentially affect another COI that may be also using it as a MET for their DRRS report?</a:t>
            </a:r>
            <a:endParaRPr lang="en-US" sz="1400" dirty="0">
              <a:solidFill>
                <a:srgbClr val="FF0000"/>
              </a:solidFill>
              <a:latin typeface="Arial" panose="020B0604020202020204" pitchFamily="34" charset="0"/>
              <a:cs typeface="Arial" panose="020B0604020202020204" pitchFamily="34" charset="0"/>
            </a:endParaRPr>
          </a:p>
        </p:txBody>
      </p:sp>
      <p:cxnSp>
        <p:nvCxnSpPr>
          <p:cNvPr id="6" name="Straight Connector 5"/>
          <p:cNvCxnSpPr/>
          <p:nvPr/>
        </p:nvCxnSpPr>
        <p:spPr>
          <a:xfrm>
            <a:off x="216310" y="5801032"/>
            <a:ext cx="4117131" cy="4580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2135" y="5801032"/>
            <a:ext cx="4271306" cy="4580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20D96D2-9BFA-8124-F892-17B6ED5010AB}"/>
              </a:ext>
            </a:extLst>
          </p:cNvPr>
          <p:cNvSpPr>
            <a:spLocks noGrp="1"/>
          </p:cNvSpPr>
          <p:nvPr>
            <p:ph type="sldNum" sz="quarter" idx="12"/>
          </p:nvPr>
        </p:nvSpPr>
        <p:spPr>
          <a:xfrm>
            <a:off x="6553200" y="6451886"/>
            <a:ext cx="2133600" cy="365125"/>
          </a:xfrm>
        </p:spPr>
        <p:txBody>
          <a:bodyPr/>
          <a:lstStyle/>
          <a:p>
            <a:fld id="{8E4EDD86-0069-4FE8-945C-33E393EACC8C}" type="slidenum">
              <a:rPr lang="en-US" smtClean="0">
                <a:solidFill>
                  <a:schemeClr val="tx1"/>
                </a:solidFill>
              </a:rPr>
              <a:pPr/>
              <a:t>18</a:t>
            </a:fld>
            <a:endParaRPr lang="en-US" dirty="0">
              <a:solidFill>
                <a:schemeClr val="tx1"/>
              </a:solidFill>
            </a:endParaRPr>
          </a:p>
        </p:txBody>
      </p:sp>
    </p:spTree>
    <p:extLst>
      <p:ext uri="{BB962C8B-B14F-4D97-AF65-F5344CB8AC3E}">
        <p14:creationId xmlns:p14="http://schemas.microsoft.com/office/powerpoint/2010/main" val="23599545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1B6924-0E1B-C317-2A6F-766220B659F7}"/>
              </a:ext>
            </a:extLst>
          </p:cNvPr>
          <p:cNvSpPr>
            <a:spLocks noGrp="1"/>
          </p:cNvSpPr>
          <p:nvPr>
            <p:ph type="sldNum" sz="quarter" idx="12"/>
          </p:nvPr>
        </p:nvSpPr>
        <p:spPr/>
        <p:txBody>
          <a:bodyPr/>
          <a:lstStyle/>
          <a:p>
            <a:fld id="{8E4EDD86-0069-4FE8-945C-33E393EACC8C}" type="slidenum">
              <a:rPr lang="en-US" smtClean="0">
                <a:solidFill>
                  <a:schemeClr val="tx1"/>
                </a:solidFill>
              </a:rPr>
              <a:pPr/>
              <a:t>19</a:t>
            </a:fld>
            <a:endParaRPr lang="en-US" dirty="0">
              <a:solidFill>
                <a:schemeClr val="tx1"/>
              </a:solidFill>
            </a:endParaRPr>
          </a:p>
        </p:txBody>
      </p:sp>
      <p:sp>
        <p:nvSpPr>
          <p:cNvPr id="6" name="Content Placeholder 2">
            <a:extLst>
              <a:ext uri="{FF2B5EF4-FFF2-40B4-BE49-F238E27FC236}">
                <a16:creationId xmlns:a16="http://schemas.microsoft.com/office/drawing/2014/main" id="{6D5F1A43-171D-360F-F477-027ED3CAC8AA}"/>
              </a:ext>
            </a:extLst>
          </p:cNvPr>
          <p:cNvSpPr txBox="1">
            <a:spLocks/>
          </p:cNvSpPr>
          <p:nvPr/>
        </p:nvSpPr>
        <p:spPr>
          <a:xfrm>
            <a:off x="457200" y="1435685"/>
            <a:ext cx="8229600" cy="4920665"/>
          </a:xfrm>
          <a:prstGeom prst="rect">
            <a:avLst/>
          </a:prstGeom>
          <a:solidFill>
            <a:schemeClr val="bg1"/>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Arial" pitchFamily="34" charset="0"/>
              <a:buNone/>
            </a:pPr>
            <a:r>
              <a:rPr lang="en-US" sz="1500" dirty="0">
                <a:latin typeface="Arial" panose="020B0604020202020204" pitchFamily="34" charset="0"/>
                <a:ea typeface="Times New Roman" panose="02020603050405020304" pitchFamily="18" charset="0"/>
                <a:cs typeface="Arial" panose="020B0604020202020204" pitchFamily="34" charset="0"/>
              </a:rPr>
              <a:t>The list of current METs requiring integrated review.  MET refinements/recommendations should be based upon ongoing unit shaping actions.</a:t>
            </a:r>
          </a:p>
          <a:p>
            <a:pPr marL="0" indent="0" fontAlgn="auto">
              <a:spcBef>
                <a:spcPts val="0"/>
              </a:spcBef>
              <a:spcAft>
                <a:spcPts val="0"/>
              </a:spcAft>
              <a:buFont typeface="Arial" pitchFamily="34" charset="0"/>
              <a:buNone/>
            </a:pP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0" indent="0" fontAlgn="auto">
              <a:spcBef>
                <a:spcPts val="0"/>
              </a:spcBef>
              <a:spcAft>
                <a:spcPts val="0"/>
              </a:spcAft>
              <a:buFont typeface="Arial" pitchFamily="34" charset="0"/>
              <a:buNone/>
            </a:pPr>
            <a:r>
              <a:rPr lang="en-US" sz="1500" dirty="0">
                <a:latin typeface="Arial" panose="020B0604020202020204" pitchFamily="34" charset="0"/>
                <a:ea typeface="Times New Roman" panose="02020603050405020304" pitchFamily="18" charset="0"/>
                <a:cs typeface="Arial" panose="020B0604020202020204" pitchFamily="34" charset="0"/>
              </a:rPr>
              <a:t>Main or Community breakout WG leads address and review:</a:t>
            </a:r>
          </a:p>
          <a:p>
            <a:pPr marL="0" indent="0" fontAlgn="auto">
              <a:spcBef>
                <a:spcPts val="0"/>
              </a:spcBef>
              <a:spcAft>
                <a:spcPts val="0"/>
              </a:spcAft>
              <a:buFont typeface="Arial" pitchFamily="34" charset="0"/>
              <a:buNone/>
            </a:pPr>
            <a:endParaRPr lang="en-US" sz="1500" dirty="0">
              <a:latin typeface="Arial" panose="020B0604020202020204" pitchFamily="34" charset="0"/>
              <a:ea typeface="Times New Roman" panose="02020603050405020304" pitchFamily="18" charset="0"/>
              <a:cs typeface="Arial" panose="020B0604020202020204" pitchFamily="34" charset="0"/>
            </a:endParaRPr>
          </a:p>
          <a:p>
            <a:pPr lvl="1"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Current Marine Corps Tasks (MCTs) definitions used as METs</a:t>
            </a:r>
          </a:p>
          <a:p>
            <a:pPr lvl="2" fontAlgn="auto">
              <a:spcBef>
                <a:spcPts val="0"/>
              </a:spcBef>
              <a:spcAft>
                <a:spcPts val="0"/>
              </a:spcAft>
              <a:buFont typeface="Wingdings" panose="05000000000000000000" pitchFamily="2" charset="2"/>
              <a:buChar char="§"/>
            </a:pPr>
            <a:r>
              <a:rPr lang="en-US" sz="1500" dirty="0">
                <a:latin typeface="Arial" panose="020B0604020202020204" pitchFamily="34" charset="0"/>
                <a:ea typeface="Times New Roman" panose="02020603050405020304" pitchFamily="18" charset="0"/>
                <a:cs typeface="Arial" panose="020B0604020202020204" pitchFamily="34" charset="0"/>
              </a:rPr>
              <a:t>Are MCT actions/activities/capabilities expressed and defined still accurate?</a:t>
            </a:r>
          </a:p>
          <a:p>
            <a:pPr lvl="1"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Current Baseline and Advanced MET capability statements</a:t>
            </a:r>
          </a:p>
          <a:p>
            <a:pPr lvl="1"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Current Output standards</a:t>
            </a:r>
          </a:p>
          <a:p>
            <a:pPr lvl="1"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Current Training standards</a:t>
            </a:r>
          </a:p>
          <a:p>
            <a:pPr lvl="2" fontAlgn="auto">
              <a:spcBef>
                <a:spcPts val="0"/>
              </a:spcBef>
              <a:spcAft>
                <a:spcPts val="0"/>
              </a:spcAft>
              <a:buFont typeface="Wingdings" panose="05000000000000000000" pitchFamily="2" charset="2"/>
              <a:buChar char="§"/>
            </a:pPr>
            <a:r>
              <a:rPr lang="en-US" sz="1500" dirty="0">
                <a:latin typeface="Arial" panose="020B0604020202020204" pitchFamily="34" charset="0"/>
                <a:ea typeface="Times New Roman" panose="02020603050405020304" pitchFamily="18" charset="0"/>
                <a:cs typeface="Arial" panose="020B0604020202020204" pitchFamily="34" charset="0"/>
              </a:rPr>
              <a:t>Are the training events adequate or require refinement?</a:t>
            </a:r>
          </a:p>
          <a:p>
            <a:pPr lvl="2" fontAlgn="auto">
              <a:spcBef>
                <a:spcPts val="0"/>
              </a:spcBef>
              <a:spcAft>
                <a:spcPts val="0"/>
              </a:spcAft>
              <a:buFont typeface="Wingdings" panose="05000000000000000000" pitchFamily="2" charset="2"/>
              <a:buChar char="§"/>
            </a:pPr>
            <a:r>
              <a:rPr lang="en-US" sz="1500" dirty="0">
                <a:latin typeface="Arial" panose="020B0604020202020204" pitchFamily="34" charset="0"/>
                <a:ea typeface="Times New Roman" panose="02020603050405020304" pitchFamily="18" charset="0"/>
                <a:cs typeface="Arial" panose="020B0604020202020204" pitchFamily="34" charset="0"/>
              </a:rPr>
              <a:t>Does unit need additional individual, collective or chained training events?</a:t>
            </a:r>
          </a:p>
          <a:p>
            <a:pPr lvl="2" fontAlgn="auto">
              <a:spcBef>
                <a:spcPts val="0"/>
              </a:spcBef>
              <a:spcAft>
                <a:spcPts val="0"/>
              </a:spcAft>
              <a:buFont typeface="Wingdings" panose="05000000000000000000" pitchFamily="2" charset="2"/>
              <a:buChar char="§"/>
            </a:pPr>
            <a:r>
              <a:rPr lang="en-US" sz="1500" dirty="0">
                <a:latin typeface="Arial" panose="020B0604020202020204" pitchFamily="34" charset="0"/>
                <a:ea typeface="Times New Roman" panose="02020603050405020304" pitchFamily="18" charset="0"/>
                <a:cs typeface="Arial" panose="020B0604020202020204" pitchFamily="34" charset="0"/>
              </a:rPr>
              <a:t>Recommendations for integrated staff training events and exercises?</a:t>
            </a:r>
          </a:p>
          <a:p>
            <a:pPr lvl="2" fontAlgn="auto">
              <a:spcBef>
                <a:spcPts val="0"/>
              </a:spcBef>
              <a:spcAft>
                <a:spcPts val="0"/>
              </a:spcAft>
              <a:buFont typeface="Wingdings" panose="05000000000000000000" pitchFamily="2" charset="2"/>
              <a:buChar char="§"/>
            </a:pPr>
            <a:r>
              <a:rPr lang="en-US" sz="1500" dirty="0">
                <a:latin typeface="Arial" panose="020B0604020202020204" pitchFamily="34" charset="0"/>
                <a:ea typeface="Times New Roman" panose="02020603050405020304" pitchFamily="18" charset="0"/>
                <a:cs typeface="Arial" panose="020B0604020202020204" pitchFamily="34" charset="0"/>
              </a:rPr>
              <a:t>Are there Certification requirements and MCCRE considerations? </a:t>
            </a:r>
          </a:p>
          <a:p>
            <a:pPr lvl="1"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Current MET-to-T/O alignments</a:t>
            </a:r>
          </a:p>
          <a:p>
            <a:pPr lvl="2"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 Critical MOS identified - necessary to execute the METs</a:t>
            </a:r>
          </a:p>
          <a:p>
            <a:pPr lvl="1"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Current MET-to-T/E alignments</a:t>
            </a:r>
          </a:p>
          <a:p>
            <a:pPr lvl="2"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 Mission Essential Equipment (MEE/TAMCNs) - necessary to execute the METs</a:t>
            </a:r>
          </a:p>
          <a:p>
            <a:pPr lvl="1"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Subordinate Crosswalk to HHQ (Identify supporting/subordinate unit necessary to achieve defined MET capability.)</a:t>
            </a:r>
          </a:p>
          <a:p>
            <a:pPr lvl="1"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CBRN Training Assessment Crosswalk</a:t>
            </a:r>
          </a:p>
          <a:p>
            <a:pPr lvl="1"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MET-to-Training – identify T&amp;R Manual events Crosswalk</a:t>
            </a:r>
          </a:p>
          <a:p>
            <a:pPr lvl="1"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**Develop Community “Challenges / Observations/ Issues” Slide (included in METL staffing pkgs. to provide SA/visibility to leadership).</a:t>
            </a:r>
          </a:p>
          <a:p>
            <a:pPr lvl="1" fontAlgn="auto">
              <a:spcBef>
                <a:spcPts val="0"/>
              </a:spcBef>
              <a:spcAft>
                <a:spcPts val="0"/>
              </a:spcAft>
              <a:buFont typeface="Wingdings" panose="05000000000000000000" pitchFamily="2" charset="2"/>
              <a:buChar char="q"/>
            </a:pPr>
            <a:r>
              <a:rPr lang="en-US" sz="1500" dirty="0">
                <a:latin typeface="Arial" panose="020B0604020202020204" pitchFamily="34" charset="0"/>
                <a:ea typeface="Times New Roman" panose="02020603050405020304" pitchFamily="18" charset="0"/>
                <a:cs typeface="Arial" panose="020B0604020202020204" pitchFamily="34" charset="0"/>
              </a:rPr>
              <a:t>Identify Units of Employment (UE)* standards (if applicable to the organization)</a:t>
            </a:r>
          </a:p>
          <a:p>
            <a:pPr marL="457200" lvl="1" indent="0" fontAlgn="auto">
              <a:spcBef>
                <a:spcPts val="0"/>
              </a:spcBef>
              <a:spcAft>
                <a:spcPts val="0"/>
              </a:spcAft>
              <a:buNone/>
            </a:pPr>
            <a:r>
              <a:rPr lang="en-US" sz="1500" dirty="0">
                <a:latin typeface="Arial" panose="020B0604020202020204" pitchFamily="34" charset="0"/>
                <a:ea typeface="Times New Roman" panose="02020603050405020304" pitchFamily="18" charset="0"/>
                <a:cs typeface="Arial" panose="020B0604020202020204" pitchFamily="34" charset="0"/>
              </a:rPr>
              <a:t>      *UE:  Level at which a unit generates forces for deployment, building  blocks of</a:t>
            </a:r>
          </a:p>
          <a:p>
            <a:pPr marL="457200" lvl="1" indent="0" fontAlgn="auto">
              <a:spcBef>
                <a:spcPts val="0"/>
              </a:spcBef>
              <a:spcAft>
                <a:spcPts val="0"/>
              </a:spcAft>
              <a:buNone/>
            </a:pPr>
            <a:r>
              <a:rPr lang="en-US" sz="1500" dirty="0">
                <a:latin typeface="Arial" panose="020B0604020202020204" pitchFamily="34" charset="0"/>
                <a:ea typeface="Times New Roman" panose="02020603050405020304" pitchFamily="18" charset="0"/>
                <a:cs typeface="Arial" panose="020B0604020202020204" pitchFamily="34" charset="0"/>
              </a:rPr>
              <a:t>      standard task organization.</a:t>
            </a:r>
            <a:endParaRPr lang="en-US" sz="2000" dirty="0">
              <a:ea typeface="Times New Roman" panose="02020603050405020304" pitchFamily="18" charset="0"/>
            </a:endParaRPr>
          </a:p>
        </p:txBody>
      </p:sp>
      <p:sp>
        <p:nvSpPr>
          <p:cNvPr id="7" name="Title 1">
            <a:extLst>
              <a:ext uri="{FF2B5EF4-FFF2-40B4-BE49-F238E27FC236}">
                <a16:creationId xmlns:a16="http://schemas.microsoft.com/office/drawing/2014/main" id="{719C607A-4850-C48D-8E0A-157083B6BD8A}"/>
              </a:ext>
            </a:extLst>
          </p:cNvPr>
          <p:cNvSpPr>
            <a:spLocks noGrp="1"/>
          </p:cNvSpPr>
          <p:nvPr>
            <p:ph type="title"/>
          </p:nvPr>
        </p:nvSpPr>
        <p:spPr>
          <a:xfrm>
            <a:off x="457200" y="248931"/>
            <a:ext cx="8229600" cy="870006"/>
          </a:xfrm>
        </p:spPr>
        <p:txBody>
          <a:bodyPr>
            <a:normAutofit fontScale="90000"/>
          </a:bodyPr>
          <a:lstStyle/>
          <a:p>
            <a:r>
              <a:rPr lang="en-US" sz="2800" b="1" dirty="0">
                <a:solidFill>
                  <a:schemeClr val="tx1"/>
                </a:solidFill>
                <a:latin typeface="Arial" panose="020B0604020202020204" pitchFamily="34" charset="0"/>
                <a:cs typeface="Arial" panose="020B0604020202020204" pitchFamily="34" charset="0"/>
              </a:rPr>
              <a:t>MET/METL/Training Review</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(Physical or Virtual)</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 Products Development</a:t>
            </a:r>
          </a:p>
        </p:txBody>
      </p:sp>
      <p:sp>
        <p:nvSpPr>
          <p:cNvPr id="3" name="Footer Placeholder 2">
            <a:extLst>
              <a:ext uri="{FF2B5EF4-FFF2-40B4-BE49-F238E27FC236}">
                <a16:creationId xmlns:a16="http://schemas.microsoft.com/office/drawing/2014/main" id="{13C0B406-76EA-5292-7876-2A30A776BB5B}"/>
              </a:ext>
            </a:extLst>
          </p:cNvPr>
          <p:cNvSpPr>
            <a:spLocks noGrp="1"/>
          </p:cNvSpPr>
          <p:nvPr>
            <p:ph type="ftr" sz="quarter" idx="11"/>
          </p:nvPr>
        </p:nvSpPr>
        <p:spPr>
          <a:xfrm>
            <a:off x="0" y="6363702"/>
            <a:ext cx="1727600" cy="365125"/>
          </a:xfrm>
        </p:spPr>
        <p:txBody>
          <a:bodyPr/>
          <a:lstStyle/>
          <a:p>
            <a:r>
              <a:rPr lang="en-US">
                <a:solidFill>
                  <a:schemeClr val="tx1"/>
                </a:solidFill>
              </a:rPr>
              <a:t>MAR 2025-CUI</a:t>
            </a:r>
            <a:endParaRPr lang="en-US" dirty="0">
              <a:solidFill>
                <a:schemeClr val="tx1"/>
              </a:solidFill>
            </a:endParaRPr>
          </a:p>
        </p:txBody>
      </p:sp>
    </p:spTree>
    <p:extLst>
      <p:ext uri="{BB962C8B-B14F-4D97-AF65-F5344CB8AC3E}">
        <p14:creationId xmlns:p14="http://schemas.microsoft.com/office/powerpoint/2010/main" val="19929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715365" y="571119"/>
            <a:ext cx="8168367" cy="5201424"/>
          </a:xfrm>
          <a:prstGeom prst="rect">
            <a:avLst/>
          </a:prstGeom>
          <a:noFill/>
          <a:ln w="9525">
            <a:noFill/>
            <a:miter lim="800000"/>
            <a:headEnd/>
            <a:tailEnd/>
          </a:ln>
          <a:effectLst/>
        </p:spPr>
        <p:txBody>
          <a:bodyPr wrap="square">
            <a:spAutoFit/>
          </a:bodyPr>
          <a:lstStyle/>
          <a:p>
            <a:pPr algn="ctr"/>
            <a:r>
              <a:rPr lang="en-US" sz="2800" b="1" dirty="0"/>
              <a:t>Overview</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200" b="1" dirty="0"/>
              <a:t>MCTL Branch Mission = Life Cycle Authoritative “Data Driven” Deliverables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Mission Planning, Requirements, MET-based Capabilities, Force Readiness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METs within the DoD Planning, Programming, Budgeting &amp; Execution (PPBE) Process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MCT-to-MET-to Joint Staff MET Alignments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MCTL:  The Dictionary of Current Capabilities; MET Building Blocks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CD&amp;I’s Policies and Processes Alignments = MCT-to-MET/METL Workshop Process Deliverables:</a:t>
            </a:r>
          </a:p>
          <a:p>
            <a:pPr lvl="1"/>
            <a:r>
              <a:rPr lang="en-US" sz="1200" b="1" dirty="0"/>
              <a:t>Mission Statement; MET standards Development (“Baseline/Advanced” Capability Statements; Manning/Training/Equipment and Outputs)</a:t>
            </a:r>
          </a:p>
          <a:p>
            <a:pPr lvl="1"/>
            <a:endParaRPr lang="en-US" sz="1200" b="1" dirty="0"/>
          </a:p>
          <a:p>
            <a:pPr marL="285750" indent="-285750">
              <a:buFont typeface="Arial" panose="020B0604020202020204" pitchFamily="34" charset="0"/>
              <a:buChar char="•"/>
            </a:pPr>
            <a:r>
              <a:rPr lang="en-US" sz="1200" b="1" dirty="0"/>
              <a:t>MET-to-Training and T&amp;R Manual Alignments, New MCT or Change Recommendations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 Standards Development Examples, Authoritative Data Source (ADS) System Repositories, Product Staffing, Approvals, Validation </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a:t>
            </a:r>
            <a:r>
              <a:rPr lang="en-US" sz="1200" b="1"/>
              <a:t>METL Products </a:t>
            </a:r>
            <a:r>
              <a:rPr lang="en-US" sz="1200" b="1" dirty="0"/>
              <a:t>Development – What is </a:t>
            </a:r>
            <a:r>
              <a:rPr lang="en-US" sz="1200" b="1" dirty="0" err="1"/>
              <a:t>involvedupport</a:t>
            </a:r>
            <a:r>
              <a:rPr lang="en-US" sz="1200" b="1" dirty="0"/>
              <a:t> to Global Force Management (GFM) Process, Institutional Readiness WG (IRWG) and Quarterly Readiness Brief to CMC (QRB) </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MCTL/MET/METL Life Cycle Products Info and POCs and Detailed Backups</a:t>
            </a:r>
          </a:p>
        </p:txBody>
      </p:sp>
      <p:sp>
        <p:nvSpPr>
          <p:cNvPr id="2" name="Footer Placeholder 1"/>
          <p:cNvSpPr>
            <a:spLocks noGrp="1"/>
          </p:cNvSpPr>
          <p:nvPr>
            <p:ph type="ftr" sz="quarter" idx="11"/>
          </p:nvPr>
        </p:nvSpPr>
        <p:spPr>
          <a:xfrm>
            <a:off x="0" y="6341473"/>
            <a:ext cx="3240729" cy="365125"/>
          </a:xfrm>
        </p:spPr>
        <p:txBody>
          <a:bodyPr/>
          <a:lstStyle/>
          <a:p>
            <a:r>
              <a:rPr lang="en-US">
                <a:solidFill>
                  <a:schemeClr val="tx1"/>
                </a:solidFill>
              </a:rPr>
              <a:t>MAR 2025-CUI</a:t>
            </a:r>
            <a:endParaRPr lang="en-US" dirty="0">
              <a:solidFill>
                <a:schemeClr val="tx1"/>
              </a:solidFill>
            </a:endParaRPr>
          </a:p>
        </p:txBody>
      </p:sp>
      <p:sp>
        <p:nvSpPr>
          <p:cNvPr id="3" name="Slide Number Placeholder 2">
            <a:extLst>
              <a:ext uri="{FF2B5EF4-FFF2-40B4-BE49-F238E27FC236}">
                <a16:creationId xmlns:a16="http://schemas.microsoft.com/office/drawing/2014/main" id="{A64820D3-1423-340C-E0D8-7838254667DB}"/>
              </a:ext>
            </a:extLst>
          </p:cNvPr>
          <p:cNvSpPr>
            <a:spLocks noGrp="1"/>
          </p:cNvSpPr>
          <p:nvPr>
            <p:ph type="sldNum" sz="quarter" idx="12"/>
          </p:nvPr>
        </p:nvSpPr>
        <p:spPr/>
        <p:txBody>
          <a:bodyPr/>
          <a:lstStyle/>
          <a:p>
            <a:fld id="{57D7F152-42F7-4C0B-ACE2-8696607C202E}" type="slidenum">
              <a:rPr lang="en-US" smtClean="0">
                <a:solidFill>
                  <a:schemeClr val="tx1"/>
                </a:solidFill>
              </a:rPr>
              <a:pPr/>
              <a:t>2</a:t>
            </a:fld>
            <a:endParaRPr lang="en-US" dirty="0">
              <a:solidFill>
                <a:schemeClr val="tx1"/>
              </a:solidFill>
            </a:endParaRPr>
          </a:p>
        </p:txBody>
      </p:sp>
    </p:spTree>
    <p:extLst>
      <p:ext uri="{BB962C8B-B14F-4D97-AF65-F5344CB8AC3E}">
        <p14:creationId xmlns:p14="http://schemas.microsoft.com/office/powerpoint/2010/main" val="3890043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2"/>
          <p:cNvSpPr>
            <a:spLocks noGrp="1" noChangeArrowheads="1"/>
          </p:cNvSpPr>
          <p:nvPr>
            <p:ph type="title" idx="4294967295"/>
          </p:nvPr>
        </p:nvSpPr>
        <p:spPr>
          <a:xfrm>
            <a:off x="790575" y="153568"/>
            <a:ext cx="7791450" cy="762000"/>
          </a:xfrm>
        </p:spPr>
        <p:txBody>
          <a:bodyPr>
            <a:normAutofit/>
          </a:bodyPr>
          <a:lstStyle/>
          <a:p>
            <a:r>
              <a:rPr lang="en-US" sz="2800" b="1" dirty="0">
                <a:solidFill>
                  <a:schemeClr val="tx1"/>
                </a:solidFill>
                <a:latin typeface="Arial" charset="0"/>
                <a:cs typeface="Times New Roman" pitchFamily="18" charset="0"/>
              </a:rPr>
              <a:t>MET Standards</a:t>
            </a:r>
            <a:endParaRPr lang="en-US" sz="1800" b="1" dirty="0">
              <a:solidFill>
                <a:schemeClr val="tx1"/>
              </a:solidFill>
              <a:latin typeface="Arial" charset="0"/>
              <a:cs typeface="Times New Roman" pitchFamily="18" charset="0"/>
            </a:endParaRPr>
          </a:p>
        </p:txBody>
      </p:sp>
      <p:sp>
        <p:nvSpPr>
          <p:cNvPr id="1334275" name="Rectangle 3"/>
          <p:cNvSpPr>
            <a:spLocks noGrp="1" noChangeArrowheads="1"/>
          </p:cNvSpPr>
          <p:nvPr>
            <p:ph type="body" idx="1"/>
          </p:nvPr>
        </p:nvSpPr>
        <p:spPr>
          <a:xfrm>
            <a:off x="1568446" y="1895467"/>
            <a:ext cx="7267329" cy="4296111"/>
          </a:xfrm>
          <a:ln/>
        </p:spPr>
        <p:txBody>
          <a:bodyPr>
            <a:normAutofit fontScale="55000" lnSpcReduction="20000"/>
          </a:bodyPr>
          <a:lstStyle/>
          <a:p>
            <a:pPr marL="0" indent="0" defTabSz="820738" fontAlgn="b">
              <a:lnSpc>
                <a:spcPct val="80000"/>
              </a:lnSpc>
              <a:buNone/>
            </a:pPr>
            <a:r>
              <a:rPr lang="en-US" sz="1800" dirty="0">
                <a:latin typeface="Arial" charset="0"/>
              </a:rPr>
              <a:t>  </a:t>
            </a:r>
            <a:endParaRPr lang="en-US" sz="2200" dirty="0">
              <a:latin typeface="Arial" charset="0"/>
            </a:endParaRPr>
          </a:p>
          <a:p>
            <a:pPr marL="0" indent="0" algn="just" defTabSz="820738" fontAlgn="b">
              <a:lnSpc>
                <a:spcPct val="120000"/>
              </a:lnSpc>
              <a:spcBef>
                <a:spcPts val="0"/>
              </a:spcBef>
              <a:buNone/>
            </a:pPr>
            <a:r>
              <a:rPr lang="en-US" sz="2200" b="1" u="sng" dirty="0">
                <a:latin typeface="Arial" charset="0"/>
              </a:rPr>
              <a:t>Resource</a:t>
            </a:r>
            <a:r>
              <a:rPr lang="en-US" sz="2200" b="1" dirty="0">
                <a:latin typeface="Arial" charset="0"/>
              </a:rPr>
              <a:t>:</a:t>
            </a:r>
          </a:p>
          <a:p>
            <a:pPr marL="0" indent="0" algn="just" defTabSz="820738" fontAlgn="b">
              <a:lnSpc>
                <a:spcPct val="120000"/>
              </a:lnSpc>
              <a:spcBef>
                <a:spcPts val="0"/>
              </a:spcBef>
              <a:buNone/>
            </a:pPr>
            <a:r>
              <a:rPr lang="en-US" sz="2200" dirty="0">
                <a:latin typeface="Arial" charset="0"/>
                <a:cs typeface="Times New Roman" pitchFamily="18" charset="0"/>
              </a:rPr>
              <a:t>Manpower (T/O) and Equipment (T/E) required to produce the outputs</a:t>
            </a:r>
          </a:p>
          <a:p>
            <a:pPr marL="0" indent="0" algn="just" defTabSz="820738" fontAlgn="b">
              <a:lnSpc>
                <a:spcPct val="120000"/>
              </a:lnSpc>
              <a:spcBef>
                <a:spcPts val="0"/>
              </a:spcBef>
              <a:buNone/>
            </a:pPr>
            <a:endParaRPr lang="en-US" sz="2200" b="1" u="sng" dirty="0">
              <a:latin typeface="Arial" charset="0"/>
            </a:endParaRPr>
          </a:p>
          <a:p>
            <a:pPr marL="0" indent="0" algn="just" defTabSz="820738" fontAlgn="b">
              <a:lnSpc>
                <a:spcPct val="120000"/>
              </a:lnSpc>
              <a:spcBef>
                <a:spcPts val="0"/>
              </a:spcBef>
              <a:buNone/>
            </a:pPr>
            <a:r>
              <a:rPr lang="en-US" sz="2200" b="1" u="sng" dirty="0">
                <a:latin typeface="Arial" charset="0"/>
              </a:rPr>
              <a:t>Training</a:t>
            </a:r>
            <a:r>
              <a:rPr lang="en-US" sz="2200" b="1" dirty="0">
                <a:latin typeface="Arial" charset="0"/>
              </a:rPr>
              <a:t>:</a:t>
            </a:r>
          </a:p>
          <a:p>
            <a:pPr marL="0" lvl="1" indent="0" algn="just" defTabSz="820738" fontAlgn="b">
              <a:lnSpc>
                <a:spcPct val="120000"/>
              </a:lnSpc>
              <a:spcBef>
                <a:spcPts val="0"/>
              </a:spcBef>
              <a:buNone/>
            </a:pPr>
            <a:r>
              <a:rPr lang="en-US" sz="2200" dirty="0">
                <a:latin typeface="Arial" charset="0"/>
                <a:cs typeface="Times New Roman" pitchFamily="18" charset="0"/>
              </a:rPr>
              <a:t>Each MET should have standards for two (2) levels of trained proficiencies:</a:t>
            </a:r>
          </a:p>
          <a:p>
            <a:pPr marL="0" lvl="1" indent="0" algn="just" defTabSz="820738" fontAlgn="b">
              <a:lnSpc>
                <a:spcPct val="120000"/>
              </a:lnSpc>
              <a:spcBef>
                <a:spcPts val="0"/>
              </a:spcBef>
              <a:buNone/>
            </a:pPr>
            <a:endParaRPr lang="en-US" sz="2200" b="1" dirty="0">
              <a:latin typeface="Arial" charset="0"/>
              <a:cs typeface="Times New Roman" pitchFamily="18" charset="0"/>
            </a:endParaRPr>
          </a:p>
          <a:p>
            <a:pPr marL="457200" lvl="4" indent="0" algn="just" defTabSz="820738" fontAlgn="b">
              <a:lnSpc>
                <a:spcPct val="120000"/>
              </a:lnSpc>
              <a:spcBef>
                <a:spcPts val="0"/>
              </a:spcBef>
              <a:buNone/>
            </a:pPr>
            <a:r>
              <a:rPr lang="en-US" sz="2200" b="1" dirty="0">
                <a:latin typeface="Arial" charset="0"/>
                <a:cs typeface="Times New Roman" pitchFamily="18" charset="0"/>
              </a:rPr>
              <a:t>Baseline Capability:  </a:t>
            </a:r>
            <a:r>
              <a:rPr lang="en-US" sz="2200" dirty="0">
                <a:latin typeface="Arial" charset="0"/>
                <a:cs typeface="Times New Roman" pitchFamily="18" charset="0"/>
              </a:rPr>
              <a:t>Level of readiness expected from a USMC tactical unit, normally sustained through unit Core training at home station and achieved without requiring a Deployment for Training, dedicated at-sea training, or external MAGTF support.</a:t>
            </a:r>
          </a:p>
          <a:p>
            <a:pPr marL="457200" lvl="4" indent="0" algn="just" defTabSz="820738" fontAlgn="b">
              <a:lnSpc>
                <a:spcPct val="120000"/>
              </a:lnSpc>
              <a:spcBef>
                <a:spcPts val="0"/>
              </a:spcBef>
              <a:buFont typeface="Wingdings" panose="05000000000000000000" pitchFamily="2" charset="2"/>
              <a:buChar char="§"/>
            </a:pPr>
            <a:endParaRPr lang="en-US" sz="2200" dirty="0">
              <a:latin typeface="Arial" charset="0"/>
              <a:cs typeface="Times New Roman" pitchFamily="18" charset="0"/>
            </a:endParaRPr>
          </a:p>
          <a:p>
            <a:pPr marL="457200" lvl="4" indent="0" algn="just" defTabSz="820738" fontAlgn="b">
              <a:lnSpc>
                <a:spcPct val="120000"/>
              </a:lnSpc>
              <a:spcBef>
                <a:spcPts val="0"/>
              </a:spcBef>
              <a:buNone/>
            </a:pPr>
            <a:r>
              <a:rPr lang="en-US" sz="2200" b="1" dirty="0">
                <a:latin typeface="Arial" charset="0"/>
                <a:cs typeface="Times New Roman" pitchFamily="18" charset="0"/>
              </a:rPr>
              <a:t>Advanced Capability:  </a:t>
            </a:r>
            <a:r>
              <a:rPr lang="en-US" sz="2200" dirty="0">
                <a:latin typeface="Arial" charset="0"/>
                <a:cs typeface="Times New Roman" pitchFamily="18" charset="0"/>
              </a:rPr>
              <a:t>Level of readiness required by specific units expected to perform a critical role in a mission or OPLAN.  This level of readiness normally requires external MAGTF support, ship-to-shore movement, or a Service-level or Joint training exercise.  Units designated for training to this level are normally selected through the force synchronization process.</a:t>
            </a:r>
          </a:p>
          <a:p>
            <a:pPr marL="400050" lvl="2" indent="0" algn="just" defTabSz="820738" fontAlgn="b">
              <a:lnSpc>
                <a:spcPct val="120000"/>
              </a:lnSpc>
              <a:spcBef>
                <a:spcPts val="0"/>
              </a:spcBef>
              <a:buNone/>
            </a:pPr>
            <a:endParaRPr lang="en-US" sz="2200" dirty="0">
              <a:latin typeface="Arial" charset="0"/>
              <a:cs typeface="Times New Roman" pitchFamily="18" charset="0"/>
            </a:endParaRPr>
          </a:p>
          <a:p>
            <a:pPr marL="0" lvl="1" indent="0" algn="just" defTabSz="820738" fontAlgn="b">
              <a:lnSpc>
                <a:spcPct val="120000"/>
              </a:lnSpc>
              <a:spcBef>
                <a:spcPts val="0"/>
              </a:spcBef>
              <a:buNone/>
            </a:pPr>
            <a:r>
              <a:rPr lang="en-US" sz="2200" dirty="0">
                <a:latin typeface="Arial" charset="0"/>
                <a:cs typeface="Times New Roman" pitchFamily="18" charset="0"/>
              </a:rPr>
              <a:t>METs align to COI T&amp;R Manuals, individual/unit </a:t>
            </a:r>
            <a:r>
              <a:rPr lang="en-US" sz="2200" dirty="0">
                <a:latin typeface="Arial" charset="0"/>
              </a:rPr>
              <a:t>“E”-coded training events, and exercises/certifications necessary or required to accomplish proficiencies, produce desired outputs and provide trained capability assessments.</a:t>
            </a:r>
          </a:p>
          <a:p>
            <a:pPr marL="0" lvl="1" indent="0" algn="just" defTabSz="820738" fontAlgn="b">
              <a:lnSpc>
                <a:spcPct val="120000"/>
              </a:lnSpc>
              <a:spcBef>
                <a:spcPts val="0"/>
              </a:spcBef>
              <a:buNone/>
            </a:pPr>
            <a:endParaRPr lang="en-US" sz="2200" dirty="0">
              <a:latin typeface="Arial" charset="0"/>
            </a:endParaRPr>
          </a:p>
          <a:p>
            <a:pPr marL="0" indent="0" algn="just" defTabSz="820738" fontAlgn="b">
              <a:lnSpc>
                <a:spcPct val="120000"/>
              </a:lnSpc>
              <a:spcBef>
                <a:spcPts val="0"/>
              </a:spcBef>
              <a:buNone/>
            </a:pPr>
            <a:r>
              <a:rPr lang="en-US" sz="2200" b="1" u="sng" dirty="0">
                <a:latin typeface="Arial" charset="0"/>
              </a:rPr>
              <a:t>Subordinate/Supporting Unit</a:t>
            </a:r>
            <a:r>
              <a:rPr lang="en-US" sz="2200" b="1" dirty="0">
                <a:latin typeface="Arial" charset="0"/>
              </a:rPr>
              <a:t>:</a:t>
            </a:r>
          </a:p>
          <a:p>
            <a:pPr marL="0" indent="0">
              <a:buNone/>
            </a:pPr>
            <a:r>
              <a:rPr lang="en-US" sz="2200" dirty="0">
                <a:latin typeface="Arial" charset="0"/>
                <a:cs typeface="Times New Roman" pitchFamily="18" charset="0"/>
              </a:rPr>
              <a:t>Tasks performed by other units that are required to produce the outputs; Required for intermediate level commands</a:t>
            </a:r>
            <a:endParaRPr lang="en-US" sz="2200" dirty="0">
              <a:latin typeface="Arial" charset="0"/>
            </a:endParaRPr>
          </a:p>
        </p:txBody>
      </p:sp>
      <p:sp>
        <p:nvSpPr>
          <p:cNvPr id="7" name="Text Box 4"/>
          <p:cNvSpPr txBox="1">
            <a:spLocks noChangeArrowheads="1"/>
          </p:cNvSpPr>
          <p:nvPr/>
        </p:nvSpPr>
        <p:spPr bwMode="auto">
          <a:xfrm>
            <a:off x="1561671" y="866136"/>
            <a:ext cx="6267449" cy="719364"/>
          </a:xfrm>
          <a:prstGeom prst="rect">
            <a:avLst/>
          </a:prstGeom>
          <a:solidFill>
            <a:srgbClr val="FFFF00"/>
          </a:solidFill>
          <a:ln w="9525">
            <a:solidFill>
              <a:schemeClr val="tx1"/>
            </a:solidFill>
            <a:miter lim="800000"/>
            <a:headEnd/>
            <a:tailEnd/>
          </a:ln>
        </p:spPr>
        <p:txBody>
          <a:bodyPr wrap="square">
            <a:spAutoFit/>
          </a:bodyPr>
          <a:lstStyle/>
          <a:p>
            <a:pPr marL="0" lvl="1" indent="0" algn="ctr" defTabSz="820738" fontAlgn="b">
              <a:lnSpc>
                <a:spcPct val="120000"/>
              </a:lnSpc>
              <a:spcBef>
                <a:spcPts val="0"/>
              </a:spcBef>
              <a:buNone/>
            </a:pPr>
            <a:r>
              <a:rPr lang="en-US" sz="1200" b="1" dirty="0"/>
              <a:t>The combination of measures and criteria used to illustrate minimum acceptable proficiency required in task performance. </a:t>
            </a:r>
          </a:p>
          <a:p>
            <a:pPr marL="0" lvl="1" indent="0" algn="ctr" defTabSz="820738" fontAlgn="b">
              <a:lnSpc>
                <a:spcPct val="120000"/>
              </a:lnSpc>
              <a:spcBef>
                <a:spcPts val="0"/>
              </a:spcBef>
              <a:buNone/>
            </a:pPr>
            <a:r>
              <a:rPr lang="en-US" sz="1200" b="1" dirty="0"/>
              <a:t>FOCUS: Develop standards consistent with capability intent and desired outputs. </a:t>
            </a:r>
          </a:p>
        </p:txBody>
      </p:sp>
      <p:pic>
        <p:nvPicPr>
          <p:cNvPr id="9"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488558"/>
            <a:ext cx="1561670" cy="14170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261" y="2905596"/>
            <a:ext cx="1477925" cy="1283632"/>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91A37B08-8B94-1C2D-10A3-4EAC947E5CAD}"/>
              </a:ext>
            </a:extLst>
          </p:cNvPr>
          <p:cNvSpPr>
            <a:spLocks noGrp="1"/>
          </p:cNvSpPr>
          <p:nvPr>
            <p:ph type="ftr" sz="quarter" idx="11"/>
          </p:nvPr>
        </p:nvSpPr>
        <p:spPr>
          <a:xfrm>
            <a:off x="0" y="6324638"/>
            <a:ext cx="2557588" cy="365125"/>
          </a:xfrm>
        </p:spPr>
        <p:txBody>
          <a:bodyPr/>
          <a:lstStyle/>
          <a:p>
            <a:r>
              <a:rPr lang="en-US">
                <a:solidFill>
                  <a:schemeClr val="tx1"/>
                </a:solidFill>
              </a:rPr>
              <a:t>MAR 2025-CUI</a:t>
            </a:r>
            <a:endParaRPr lang="en-US" dirty="0">
              <a:solidFill>
                <a:schemeClr val="tx1"/>
              </a:solidFill>
            </a:endParaRPr>
          </a:p>
        </p:txBody>
      </p:sp>
      <p:sp>
        <p:nvSpPr>
          <p:cNvPr id="2" name="Slide Number Placeholder 1">
            <a:extLst>
              <a:ext uri="{FF2B5EF4-FFF2-40B4-BE49-F238E27FC236}">
                <a16:creationId xmlns:a16="http://schemas.microsoft.com/office/drawing/2014/main" id="{1A88600A-139D-78CB-15AE-11C24577A583}"/>
              </a:ext>
            </a:extLst>
          </p:cNvPr>
          <p:cNvSpPr>
            <a:spLocks noGrp="1"/>
          </p:cNvSpPr>
          <p:nvPr>
            <p:ph type="sldNum" sz="quarter" idx="12"/>
          </p:nvPr>
        </p:nvSpPr>
        <p:spPr/>
        <p:txBody>
          <a:bodyPr/>
          <a:lstStyle/>
          <a:p>
            <a:fld id="{8E4EDD86-0069-4FE8-945C-33E393EACC8C}" type="slidenum">
              <a:rPr lang="en-US" smtClean="0">
                <a:solidFill>
                  <a:schemeClr val="tx1"/>
                </a:solidFill>
              </a:rPr>
              <a:pPr/>
              <a:t>20</a:t>
            </a:fld>
            <a:endParaRPr lang="en-US" dirty="0">
              <a:solidFill>
                <a:schemeClr val="tx1"/>
              </a:solidFill>
            </a:endParaRPr>
          </a:p>
        </p:txBody>
      </p:sp>
    </p:spTree>
    <p:extLst>
      <p:ext uri="{BB962C8B-B14F-4D97-AF65-F5344CB8AC3E}">
        <p14:creationId xmlns:p14="http://schemas.microsoft.com/office/powerpoint/2010/main" val="137739234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905" y="1423604"/>
            <a:ext cx="6607002" cy="2499686"/>
          </a:xfrm>
          <a:prstGeom prst="rect">
            <a:avLst/>
          </a:prstGeom>
          <a:noFill/>
        </p:spPr>
        <p:txBody>
          <a:bodyPr wrap="square" rtlCol="0" anchor="t">
            <a:noAutofit/>
          </a:bodyPr>
          <a:lstStyle/>
          <a:p>
            <a:pPr indent="-171450" algn="just">
              <a:buFont typeface="Arial" panose="020B0604020202020204" pitchFamily="34" charset="0"/>
              <a:buChar char="•"/>
            </a:pPr>
            <a:r>
              <a:rPr lang="en-US" sz="1200" dirty="0"/>
              <a:t>“Qualified Yes”: Unit can accomplish all or most tasks to standard under most conditions.  Specific standards and conditions that cannot be met, as well as the shortfalls or issues impacts the unit’s inability to accomplish the task. Must be clearly detailed in MET assessment.</a:t>
            </a:r>
          </a:p>
          <a:p>
            <a:pPr indent="-171450" algn="just">
              <a:buFont typeface="Arial" panose="020B0604020202020204" pitchFamily="34" charset="0"/>
              <a:buChar char="•"/>
            </a:pPr>
            <a:r>
              <a:rPr lang="en-US" sz="1200" dirty="0"/>
              <a:t>“Yes”:  Unit can accomplish the task to established standards and conditions.  The assessment should reflect demonstrated performance in training or operations.</a:t>
            </a:r>
          </a:p>
          <a:p>
            <a:pPr marL="0" lvl="1" algn="just"/>
            <a:r>
              <a:rPr lang="en-US" sz="1200" b="1" dirty="0"/>
              <a:t>Challenge:  </a:t>
            </a:r>
            <a:r>
              <a:rPr lang="en-US" sz="1200" dirty="0"/>
              <a:t>What is “most”?</a:t>
            </a:r>
            <a:endParaRPr lang="en-US" sz="1200" b="1" dirty="0"/>
          </a:p>
          <a:p>
            <a:pPr marL="0" lvl="1" algn="just"/>
            <a:r>
              <a:rPr lang="en-US" sz="1200" b="1" dirty="0"/>
              <a:t>Solution:  </a:t>
            </a:r>
            <a:r>
              <a:rPr lang="en-US" sz="1200" dirty="0"/>
              <a:t>USMC re-defined the assessment process to distinguish between baseline standards (equivalent to “most”) and advanced standards (equivalent to “all” established standards).</a:t>
            </a:r>
          </a:p>
          <a:p>
            <a:pPr algn="just"/>
            <a:r>
              <a:rPr lang="en-US" sz="1200" b="1" dirty="0"/>
              <a:t>USMC DRRS</a:t>
            </a:r>
          </a:p>
          <a:p>
            <a:pPr indent="-171450" algn="just">
              <a:buFont typeface="Arial" panose="020B0604020202020204" pitchFamily="34" charset="0"/>
              <a:buChar char="•"/>
            </a:pPr>
            <a:r>
              <a:rPr lang="en-US" sz="1200" dirty="0"/>
              <a:t>“Qualified Yes” = Baseline readiness:  Level of readiness expected from a USMC tactical unit, normally sustained through unit core training at home station and achieved without requiring a Deployment for Training, dedicated at-sea training, or external support</a:t>
            </a:r>
          </a:p>
          <a:p>
            <a:pPr indent="-171450" algn="just">
              <a:buFont typeface="Arial" panose="020B0604020202020204" pitchFamily="34" charset="0"/>
              <a:buChar char="•"/>
            </a:pPr>
            <a:r>
              <a:rPr lang="en-US" sz="1200" dirty="0"/>
              <a:t>“Yes” = Advanced readiness:  Level of readiness required by specific units expected to perform a critical role in a mission or OPLAN.  This level of readiness normally requires external support, ship-to-shore movement, or a Service-level or Joint training exercise.  Units designated for training to this level are normally selected through the force synchronization process.</a:t>
            </a:r>
          </a:p>
        </p:txBody>
      </p:sp>
      <p:sp>
        <p:nvSpPr>
          <p:cNvPr id="10" name="Rounded Rectangle 9"/>
          <p:cNvSpPr/>
          <p:nvPr/>
        </p:nvSpPr>
        <p:spPr>
          <a:xfrm>
            <a:off x="3337528" y="1436195"/>
            <a:ext cx="826098" cy="2466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6" name="Content Placeholder 2"/>
          <p:cNvSpPr txBox="1">
            <a:spLocks/>
          </p:cNvSpPr>
          <p:nvPr/>
        </p:nvSpPr>
        <p:spPr>
          <a:xfrm>
            <a:off x="158483" y="4800199"/>
            <a:ext cx="6358091" cy="1738714"/>
          </a:xfrm>
          <a:prstGeom prst="rect">
            <a:avLst/>
          </a:prstGeom>
          <a:noFill/>
          <a:ln>
            <a:solidFill>
              <a:schemeClr val="bg1">
                <a:lumMod val="10000"/>
              </a:schemeClr>
            </a:solidFill>
          </a:ln>
        </p:spPr>
        <p:txBody>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200" b="1" kern="0" dirty="0">
                <a:solidFill>
                  <a:schemeClr val="bg1">
                    <a:lumMod val="10000"/>
                  </a:schemeClr>
                </a:solidFill>
              </a:rPr>
              <a:t>Example:  </a:t>
            </a:r>
            <a:r>
              <a:rPr lang="en-US" sz="1200" b="1" dirty="0">
                <a:solidFill>
                  <a:schemeClr val="tx1"/>
                </a:solidFill>
              </a:rPr>
              <a:t>MCT 1.6.1  Conduct Offensive Operations (INF BN</a:t>
            </a:r>
            <a:r>
              <a:rPr lang="en-US" sz="1200" b="1" kern="0" dirty="0">
                <a:solidFill>
                  <a:schemeClr val="bg1">
                    <a:lumMod val="10000"/>
                  </a:schemeClr>
                </a:solidFill>
              </a:rPr>
              <a:t>)</a:t>
            </a:r>
          </a:p>
          <a:p>
            <a:pPr marL="0" indent="0" algn="just" eaLnBrk="1" fontAlgn="ctr" hangingPunct="1">
              <a:buNone/>
            </a:pPr>
            <a:r>
              <a:rPr lang="en-US" sz="1000" b="1" u="sng" kern="0" dirty="0">
                <a:solidFill>
                  <a:schemeClr val="tx1"/>
                </a:solidFill>
              </a:rPr>
              <a:t>Baseline Capability</a:t>
            </a:r>
            <a:r>
              <a:rPr lang="en-US" sz="1000" b="1" kern="0" dirty="0">
                <a:solidFill>
                  <a:schemeClr val="tx1"/>
                </a:solidFill>
              </a:rPr>
              <a:t>:  </a:t>
            </a:r>
            <a:r>
              <a:rPr lang="en-US" sz="1000" dirty="0">
                <a:solidFill>
                  <a:schemeClr val="tx1"/>
                </a:solidFill>
              </a:rPr>
              <a:t>Company-level maneuver to seize maritime terrain objectives in support of naval operations.</a:t>
            </a:r>
          </a:p>
          <a:p>
            <a:pPr marL="0" indent="0" algn="just" eaLnBrk="1" fontAlgn="ctr" hangingPunct="1">
              <a:buNone/>
            </a:pPr>
            <a:r>
              <a:rPr lang="en-US" sz="1000" b="1" kern="0" dirty="0">
                <a:solidFill>
                  <a:schemeClr val="tx1"/>
                </a:solidFill>
              </a:rPr>
              <a:t>Outputs:  </a:t>
            </a:r>
            <a:r>
              <a:rPr lang="en-US" sz="1000" dirty="0">
                <a:solidFill>
                  <a:schemeClr val="tx1"/>
                </a:solidFill>
              </a:rPr>
              <a:t>Coordinated company attacks, d</a:t>
            </a:r>
            <a:r>
              <a:rPr lang="en-US" sz="1000" dirty="0">
                <a:solidFill>
                  <a:schemeClr val="tx1"/>
                </a:solidFill>
                <a:ea typeface="Times New Roman" panose="02020603050405020304" pitchFamily="18" charset="0"/>
                <a:cs typeface="Times New Roman" pitchFamily="18" charset="0"/>
              </a:rPr>
              <a:t>estroy an enemy force, of company strength, in prepared defensive positions.  </a:t>
            </a:r>
            <a:r>
              <a:rPr lang="en-US" sz="1000" dirty="0">
                <a:solidFill>
                  <a:schemeClr val="tx1"/>
                </a:solidFill>
              </a:rPr>
              <a:t>Exercise C2 and signature management across all expeditionary sites.  Employ aviation-delivered fires.</a:t>
            </a:r>
          </a:p>
          <a:p>
            <a:pPr marL="0" indent="0" algn="just" eaLnBrk="1" fontAlgn="auto" hangingPunct="1">
              <a:buNone/>
            </a:pPr>
            <a:r>
              <a:rPr lang="en-US" sz="1000" b="1" u="sng" kern="0" dirty="0">
                <a:solidFill>
                  <a:schemeClr val="tx1"/>
                </a:solidFill>
              </a:rPr>
              <a:t>Advanced Capability</a:t>
            </a:r>
            <a:r>
              <a:rPr lang="en-US" sz="1000" b="1" kern="0" dirty="0">
                <a:solidFill>
                  <a:schemeClr val="tx1"/>
                </a:solidFill>
              </a:rPr>
              <a:t>:  </a:t>
            </a:r>
            <a:r>
              <a:rPr lang="en-US" sz="1000" dirty="0">
                <a:solidFill>
                  <a:schemeClr val="tx1"/>
                </a:solidFill>
              </a:rPr>
              <a:t>Synchronized company-level maneuver to seize maritime terrain objectives defended by a peer adversary, in complex terrain, in a contested and/or degraded command and control environment.</a:t>
            </a:r>
          </a:p>
          <a:p>
            <a:pPr marL="0" indent="0" algn="just" eaLnBrk="1" fontAlgn="auto" hangingPunct="1">
              <a:buNone/>
            </a:pPr>
            <a:r>
              <a:rPr lang="en-US" sz="1000" b="1" kern="0" dirty="0">
                <a:solidFill>
                  <a:schemeClr val="tx1"/>
                </a:solidFill>
              </a:rPr>
              <a:t>Outputs:  </a:t>
            </a:r>
            <a:r>
              <a:rPr lang="en-US" sz="1000" dirty="0">
                <a:solidFill>
                  <a:schemeClr val="tx1"/>
                </a:solidFill>
              </a:rPr>
              <a:t>Integrate naval and joint fires into the scheme of maneuver.  </a:t>
            </a:r>
            <a:r>
              <a:rPr lang="en-US" sz="1000" dirty="0">
                <a:solidFill>
                  <a:schemeClr val="tx1"/>
                </a:solidFill>
                <a:ea typeface="Times New Roman" panose="02020603050405020304" pitchFamily="18" charset="0"/>
                <a:cs typeface="Times New Roman" pitchFamily="18" charset="0"/>
              </a:rPr>
              <a:t>S</a:t>
            </a:r>
            <a:r>
              <a:rPr lang="en-US" sz="1000" dirty="0">
                <a:solidFill>
                  <a:schemeClr val="tx1"/>
                </a:solidFill>
              </a:rPr>
              <a:t>ynchronized company-level maneuver </a:t>
            </a:r>
            <a:r>
              <a:rPr lang="en-US" sz="1000" dirty="0">
                <a:solidFill>
                  <a:schemeClr val="tx1"/>
                </a:solidFill>
                <a:ea typeface="Times New Roman" panose="02020603050405020304" pitchFamily="18" charset="0"/>
                <a:cs typeface="Times New Roman" pitchFamily="18" charset="0"/>
              </a:rPr>
              <a:t>in complex terrain.  </a:t>
            </a:r>
            <a:r>
              <a:rPr lang="en-US" sz="1000" dirty="0">
                <a:solidFill>
                  <a:schemeClr val="tx1"/>
                </a:solidFill>
              </a:rPr>
              <a:t>Prepared positions / complex obstacles. </a:t>
            </a:r>
            <a:r>
              <a:rPr lang="en-US" sz="1000" dirty="0">
                <a:solidFill>
                  <a:schemeClr val="tx1"/>
                </a:solidFill>
                <a:cs typeface="Times New Roman" pitchFamily="18" charset="0"/>
              </a:rPr>
              <a:t>Explosive hazard / improvised threat environment.  </a:t>
            </a:r>
            <a:r>
              <a:rPr lang="en-US" sz="1000" dirty="0">
                <a:solidFill>
                  <a:schemeClr val="tx1"/>
                </a:solidFill>
              </a:rPr>
              <a:t>Contested / C2D2 environment. Externally evaluated</a:t>
            </a:r>
            <a:r>
              <a:rPr lang="en-US" sz="1000" u="sng" dirty="0">
                <a:solidFill>
                  <a:schemeClr val="tx1"/>
                </a:solidFill>
              </a:rPr>
              <a:t> live </a:t>
            </a:r>
            <a:r>
              <a:rPr lang="en-US" sz="1000" dirty="0">
                <a:solidFill>
                  <a:schemeClr val="tx1"/>
                </a:solidFill>
              </a:rPr>
              <a:t>exercise with naval force participation and a peer enemy force within the last 12 months.</a:t>
            </a:r>
          </a:p>
          <a:p>
            <a:endParaRPr lang="en-US" sz="900" kern="0" dirty="0">
              <a:solidFill>
                <a:srgbClr val="00B050"/>
              </a:solidFill>
            </a:endParaRPr>
          </a:p>
        </p:txBody>
      </p:sp>
      <p:sp>
        <p:nvSpPr>
          <p:cNvPr id="8" name="Text Box 3"/>
          <p:cNvSpPr txBox="1">
            <a:spLocks noChangeArrowheads="1"/>
          </p:cNvSpPr>
          <p:nvPr/>
        </p:nvSpPr>
        <p:spPr bwMode="auto">
          <a:xfrm>
            <a:off x="0" y="214641"/>
            <a:ext cx="9144000" cy="1384995"/>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MET Baseline / Advanced Capability Statements</a:t>
            </a:r>
          </a:p>
          <a:p>
            <a:pPr algn="ctr">
              <a:spcBef>
                <a:spcPts val="0"/>
              </a:spcBef>
            </a:pPr>
            <a:r>
              <a:rPr lang="en-US" sz="1800" b="1" dirty="0"/>
              <a:t>Per </a:t>
            </a:r>
            <a:r>
              <a:rPr lang="en-US" sz="1800" b="1" i="1" dirty="0"/>
              <a:t>CJCSI 3401.02 Force Readiness Reporting</a:t>
            </a:r>
            <a:endParaRPr lang="en-US" sz="1800" b="1" dirty="0"/>
          </a:p>
          <a:p>
            <a:pPr algn="ctr">
              <a:spcBef>
                <a:spcPts val="0"/>
              </a:spcBef>
            </a:pPr>
            <a:endParaRPr lang="en-US" sz="2000" b="1" dirty="0"/>
          </a:p>
        </p:txBody>
      </p:sp>
      <p:sp>
        <p:nvSpPr>
          <p:cNvPr id="9" name="TextBox 8"/>
          <p:cNvSpPr txBox="1"/>
          <p:nvPr/>
        </p:nvSpPr>
        <p:spPr>
          <a:xfrm>
            <a:off x="6709342" y="1423604"/>
            <a:ext cx="2284050" cy="5404591"/>
          </a:xfrm>
          <a:prstGeom prst="rect">
            <a:avLst/>
          </a:prstGeom>
          <a:solidFill>
            <a:srgbClr val="FFFF00"/>
          </a:solidFill>
          <a:ln>
            <a:solidFill>
              <a:schemeClr val="tx1"/>
            </a:solidFill>
          </a:ln>
        </p:spPr>
        <p:txBody>
          <a:bodyPr wrap="square" rtlCol="0" anchor="t">
            <a:noAutofit/>
          </a:bodyPr>
          <a:lstStyle/>
          <a:p>
            <a:r>
              <a:rPr lang="en-US" sz="1100" b="1" dirty="0"/>
              <a:t>Considerations for Baseline:</a:t>
            </a:r>
          </a:p>
          <a:p>
            <a:pPr marL="171450" indent="-171450">
              <a:buFont typeface="+mj-lt"/>
              <a:buAutoNum type="arabicPeriod"/>
            </a:pPr>
            <a:r>
              <a:rPr lang="en-US" sz="1100" dirty="0"/>
              <a:t>Sustainment at Home Station</a:t>
            </a:r>
          </a:p>
          <a:p>
            <a:pPr marL="171450" indent="-171450">
              <a:buFont typeface="+mj-lt"/>
              <a:buAutoNum type="arabicPeriod"/>
            </a:pPr>
            <a:r>
              <a:rPr lang="en-US" sz="1100" dirty="0"/>
              <a:t>Sustained across most of a unit’s lifecycle</a:t>
            </a:r>
          </a:p>
          <a:p>
            <a:pPr marL="171450" indent="-171450">
              <a:buFont typeface="+mj-lt"/>
              <a:buAutoNum type="arabicPeriod"/>
            </a:pPr>
            <a:r>
              <a:rPr lang="en-US" sz="1100" dirty="0"/>
              <a:t>No external MAGTF support required (evaluators or attachments)</a:t>
            </a:r>
          </a:p>
          <a:p>
            <a:pPr marL="171450" indent="-171450">
              <a:buFont typeface="+mj-lt"/>
              <a:buAutoNum type="arabicPeriod"/>
            </a:pPr>
            <a:r>
              <a:rPr lang="en-US" sz="1100" dirty="0"/>
              <a:t>No dedicated at-sea training required</a:t>
            </a:r>
          </a:p>
          <a:p>
            <a:endParaRPr lang="en-US" sz="1100" b="1" dirty="0"/>
          </a:p>
          <a:p>
            <a:r>
              <a:rPr lang="en-US" sz="1100" b="1" dirty="0"/>
              <a:t>Considerations for Advanced:</a:t>
            </a:r>
          </a:p>
          <a:p>
            <a:pPr marL="171450" indent="-171450">
              <a:buFont typeface="+mj-lt"/>
              <a:buAutoNum type="arabicPeriod"/>
            </a:pPr>
            <a:r>
              <a:rPr lang="en-US" sz="1100" dirty="0"/>
              <a:t>Peer threat</a:t>
            </a:r>
          </a:p>
          <a:p>
            <a:pPr marL="171450" indent="-171450">
              <a:buFont typeface="+mj-lt"/>
              <a:buAutoNum type="arabicPeriod"/>
            </a:pPr>
            <a:r>
              <a:rPr lang="en-US" sz="1100" dirty="0"/>
              <a:t>Adversary force used for training</a:t>
            </a:r>
          </a:p>
          <a:p>
            <a:pPr marL="171450" indent="-171450">
              <a:buFont typeface="+mj-lt"/>
              <a:buAutoNum type="arabicPeriod"/>
            </a:pPr>
            <a:r>
              <a:rPr lang="en-US" sz="1100" dirty="0"/>
              <a:t>Degraded/denied C2 environment</a:t>
            </a:r>
          </a:p>
          <a:p>
            <a:pPr marL="171450" indent="-171450">
              <a:buFont typeface="+mj-lt"/>
              <a:buAutoNum type="arabicPeriod"/>
            </a:pPr>
            <a:r>
              <a:rPr lang="en-US" sz="1100" dirty="0"/>
              <a:t>Training with attachments (external MAGTF support)</a:t>
            </a:r>
          </a:p>
          <a:p>
            <a:pPr marL="171450" indent="-171450">
              <a:buFont typeface="+mj-lt"/>
              <a:buAutoNum type="arabicPeriod"/>
            </a:pPr>
            <a:r>
              <a:rPr lang="en-US" sz="1100" dirty="0"/>
              <a:t>Deployment for training (Arctic, Jungle, etc.)</a:t>
            </a:r>
          </a:p>
          <a:p>
            <a:pPr marL="171450" indent="-171450">
              <a:buFont typeface="+mj-lt"/>
              <a:buAutoNum type="arabicPeriod"/>
            </a:pPr>
            <a:r>
              <a:rPr lang="en-US" sz="1100" dirty="0"/>
              <a:t>Ship-to-shore movement / at-sea training (naval platforms or connectors)</a:t>
            </a:r>
          </a:p>
          <a:p>
            <a:pPr marL="171450" indent="-171450">
              <a:buFont typeface="+mj-lt"/>
              <a:buAutoNum type="arabicPeriod"/>
            </a:pPr>
            <a:r>
              <a:rPr lang="en-US" sz="1100" dirty="0"/>
              <a:t>Joint or Naval context</a:t>
            </a:r>
          </a:p>
          <a:p>
            <a:pPr marL="171450" indent="-171450">
              <a:buFont typeface="+mj-lt"/>
              <a:buAutoNum type="arabicPeriod"/>
            </a:pPr>
            <a:r>
              <a:rPr lang="en-US" sz="1100" dirty="0"/>
              <a:t>Complex terrain</a:t>
            </a:r>
          </a:p>
          <a:p>
            <a:pPr marL="171450" indent="-171450">
              <a:buFont typeface="+mj-lt"/>
              <a:buAutoNum type="arabicPeriod"/>
            </a:pPr>
            <a:r>
              <a:rPr lang="en-US" sz="1100" dirty="0"/>
              <a:t>Accelerated response timelines</a:t>
            </a:r>
          </a:p>
          <a:p>
            <a:pPr marL="171450" indent="-171450">
              <a:buFont typeface="+mj-lt"/>
              <a:buAutoNum type="arabicPeriod"/>
            </a:pPr>
            <a:r>
              <a:rPr lang="en-US" sz="1100" dirty="0"/>
              <a:t>Evaluated exercise or MCCRE</a:t>
            </a:r>
          </a:p>
        </p:txBody>
      </p:sp>
      <p:sp>
        <p:nvSpPr>
          <p:cNvPr id="5" name="Footer Placeholder 4">
            <a:extLst>
              <a:ext uri="{FF2B5EF4-FFF2-40B4-BE49-F238E27FC236}">
                <a16:creationId xmlns:a16="http://schemas.microsoft.com/office/drawing/2014/main" id="{262A7DB4-79EB-38FE-A335-5123BAB55CD0}"/>
              </a:ext>
            </a:extLst>
          </p:cNvPr>
          <p:cNvSpPr>
            <a:spLocks noGrp="1"/>
          </p:cNvSpPr>
          <p:nvPr>
            <p:ph type="ftr" sz="quarter" idx="11"/>
          </p:nvPr>
        </p:nvSpPr>
        <p:spPr>
          <a:xfrm>
            <a:off x="0" y="6492875"/>
            <a:ext cx="2364693" cy="365125"/>
          </a:xfrm>
        </p:spPr>
        <p:txBody>
          <a:bodyPr/>
          <a:lstStyle/>
          <a:p>
            <a:r>
              <a:rPr lang="en-US">
                <a:solidFill>
                  <a:schemeClr val="tx1"/>
                </a:solidFill>
              </a:rPr>
              <a:t>MAR 2025-CUI</a:t>
            </a:r>
            <a:endParaRPr lang="en-US" dirty="0">
              <a:solidFill>
                <a:schemeClr val="tx1"/>
              </a:solidFill>
            </a:endParaRPr>
          </a:p>
        </p:txBody>
      </p:sp>
      <p:sp>
        <p:nvSpPr>
          <p:cNvPr id="3" name="Slide Number Placeholder 2">
            <a:extLst>
              <a:ext uri="{FF2B5EF4-FFF2-40B4-BE49-F238E27FC236}">
                <a16:creationId xmlns:a16="http://schemas.microsoft.com/office/drawing/2014/main" id="{76D31C33-40C8-0B27-57CE-67C0B1BC6299}"/>
              </a:ext>
            </a:extLst>
          </p:cNvPr>
          <p:cNvSpPr>
            <a:spLocks noGrp="1"/>
          </p:cNvSpPr>
          <p:nvPr>
            <p:ph type="sldNum" sz="quarter" idx="12"/>
          </p:nvPr>
        </p:nvSpPr>
        <p:spPr/>
        <p:txBody>
          <a:bodyPr/>
          <a:lstStyle/>
          <a:p>
            <a:fld id="{57D7F152-42F7-4C0B-ACE2-8696607C202E}" type="slidenum">
              <a:rPr lang="en-US" smtClean="0">
                <a:solidFill>
                  <a:schemeClr val="tx1"/>
                </a:solidFill>
              </a:rPr>
              <a:pPr/>
              <a:t>21</a:t>
            </a:fld>
            <a:endParaRPr lang="en-US" dirty="0">
              <a:solidFill>
                <a:schemeClr val="tx1"/>
              </a:solidFill>
            </a:endParaRPr>
          </a:p>
        </p:txBody>
      </p:sp>
    </p:spTree>
    <p:extLst>
      <p:ext uri="{BB962C8B-B14F-4D97-AF65-F5344CB8AC3E}">
        <p14:creationId xmlns:p14="http://schemas.microsoft.com/office/powerpoint/2010/main" val="478992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72C0E8-6F67-FAAF-70DD-67D14E08BFA1}"/>
              </a:ext>
            </a:extLst>
          </p:cNvPr>
          <p:cNvSpPr>
            <a:spLocks noGrp="1"/>
          </p:cNvSpPr>
          <p:nvPr>
            <p:ph type="ftr" sz="quarter" idx="11"/>
          </p:nvPr>
        </p:nvSpPr>
        <p:spPr>
          <a:xfrm>
            <a:off x="0" y="6492875"/>
            <a:ext cx="2895600" cy="365125"/>
          </a:xfrm>
        </p:spPr>
        <p:txBody>
          <a:bodyPr/>
          <a:lstStyle/>
          <a:p>
            <a:r>
              <a:rPr lang="en-US">
                <a:solidFill>
                  <a:schemeClr val="tx1"/>
                </a:solidFill>
              </a:rPr>
              <a:t>MAR 2025-CUI</a:t>
            </a:r>
            <a:endParaRPr lang="en-US" dirty="0">
              <a:solidFill>
                <a:schemeClr val="tx1"/>
              </a:solidFill>
            </a:endParaRPr>
          </a:p>
        </p:txBody>
      </p:sp>
      <p:sp>
        <p:nvSpPr>
          <p:cNvPr id="3" name="Slide Number Placeholder 2">
            <a:extLst>
              <a:ext uri="{FF2B5EF4-FFF2-40B4-BE49-F238E27FC236}">
                <a16:creationId xmlns:a16="http://schemas.microsoft.com/office/drawing/2014/main" id="{66F7FC86-72BF-78CB-48B2-C4CC59C1B623}"/>
              </a:ext>
            </a:extLst>
          </p:cNvPr>
          <p:cNvSpPr>
            <a:spLocks noGrp="1"/>
          </p:cNvSpPr>
          <p:nvPr>
            <p:ph type="sldNum" sz="quarter" idx="12"/>
          </p:nvPr>
        </p:nvSpPr>
        <p:spPr/>
        <p:txBody>
          <a:bodyPr/>
          <a:lstStyle/>
          <a:p>
            <a:fld id="{57D7F152-42F7-4C0B-ACE2-8696607C202E}" type="slidenum">
              <a:rPr lang="en-US" smtClean="0"/>
              <a:pPr/>
              <a:t>22</a:t>
            </a:fld>
            <a:endParaRPr lang="en-US" dirty="0"/>
          </a:p>
        </p:txBody>
      </p:sp>
      <p:sp>
        <p:nvSpPr>
          <p:cNvPr id="4" name="Content Placeholder 2">
            <a:extLst>
              <a:ext uri="{FF2B5EF4-FFF2-40B4-BE49-F238E27FC236}">
                <a16:creationId xmlns:a16="http://schemas.microsoft.com/office/drawing/2014/main" id="{4AE628E2-934F-D684-4126-587D9F0CA341}"/>
              </a:ext>
            </a:extLst>
          </p:cNvPr>
          <p:cNvSpPr txBox="1">
            <a:spLocks/>
          </p:cNvSpPr>
          <p:nvPr/>
        </p:nvSpPr>
        <p:spPr>
          <a:xfrm>
            <a:off x="120316" y="1281112"/>
            <a:ext cx="8903368" cy="54403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200" b="1" dirty="0">
                <a:latin typeface="Arial" panose="020B0604020202020204" pitchFamily="34" charset="0"/>
              </a:rPr>
              <a:t>MCT 1.12.8.1   Conduct Expeditionary Advanced Base Operations (EABO)</a:t>
            </a:r>
          </a:p>
          <a:p>
            <a:pPr lvl="1" fontAlgn="auto">
              <a:spcAft>
                <a:spcPts val="0"/>
              </a:spcAft>
            </a:pPr>
            <a:r>
              <a:rPr lang="en-US" sz="1200" b="1" i="1" dirty="0">
                <a:latin typeface="Arial" panose="020B0604020202020204" pitchFamily="34" charset="0"/>
              </a:rPr>
              <a:t>Baseline: </a:t>
            </a:r>
            <a:r>
              <a:rPr lang="en-US" sz="1200" dirty="0">
                <a:latin typeface="Arial" panose="020B0604020202020204" pitchFamily="34" charset="0"/>
              </a:rPr>
              <a:t>Capable of establishing an expeditionary advanced base and enabling joint and naval campaigns during competition and conflict.</a:t>
            </a:r>
          </a:p>
          <a:p>
            <a:pPr lvl="1" fontAlgn="auto">
              <a:spcAft>
                <a:spcPts val="0"/>
              </a:spcAft>
            </a:pPr>
            <a:r>
              <a:rPr lang="en-US" sz="1200" b="1" i="1" dirty="0">
                <a:latin typeface="Arial" panose="020B0604020202020204" pitchFamily="34" charset="0"/>
              </a:rPr>
              <a:t>Advanced:  </a:t>
            </a:r>
            <a:r>
              <a:rPr lang="en-US" sz="1200" dirty="0">
                <a:latin typeface="Arial" panose="020B0604020202020204" pitchFamily="34" charset="0"/>
              </a:rPr>
              <a:t>Capable of maneuvering and persisting inside a contested maritime environment through the establishment and displacement of multiple expeditionary advanced bases.  Capability has been demonstrated in an externally evaluated simulated or live exercise with naval force participation.</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3.2.7.5 Attack Maritime Targets</a:t>
            </a:r>
            <a:r>
              <a:rPr lang="en-US" sz="1200" dirty="0">
                <a:latin typeface="Arial" panose="020B0604020202020204" pitchFamily="34" charset="0"/>
              </a:rPr>
              <a:t>​</a:t>
            </a:r>
          </a:p>
          <a:p>
            <a:pPr lvl="1" fontAlgn="auto">
              <a:spcAft>
                <a:spcPts val="0"/>
              </a:spcAft>
            </a:pPr>
            <a:r>
              <a:rPr lang="en-US" sz="1200" b="1" i="1" dirty="0">
                <a:latin typeface="Arial" panose="020B0604020202020204" pitchFamily="34" charset="0"/>
              </a:rPr>
              <a:t>Baseline:  </a:t>
            </a:r>
            <a:r>
              <a:rPr lang="en-US" sz="1200" dirty="0">
                <a:latin typeface="Arial" panose="020B0604020202020204" pitchFamily="34" charset="0"/>
              </a:rPr>
              <a:t>Capable of attacking maritime surface targets.​</a:t>
            </a:r>
          </a:p>
          <a:p>
            <a:pPr lvl="1" fontAlgn="auto">
              <a:spcAft>
                <a:spcPts val="0"/>
              </a:spcAft>
            </a:pPr>
            <a:r>
              <a:rPr lang="en-US" sz="1200" b="1" i="1" dirty="0">
                <a:latin typeface="Arial" panose="020B0604020202020204" pitchFamily="34" charset="0"/>
              </a:rPr>
              <a:t>Advanced: </a:t>
            </a:r>
            <a:r>
              <a:rPr lang="en-US" sz="1200" dirty="0">
                <a:latin typeface="Arial" panose="020B0604020202020204" pitchFamily="34" charset="0"/>
              </a:rPr>
              <a:t>Capable of </a:t>
            </a:r>
            <a:r>
              <a:rPr lang="en-US" sz="1200" u="sng" dirty="0">
                <a:latin typeface="Arial" panose="020B0604020202020204" pitchFamily="34" charset="0"/>
              </a:rPr>
              <a:t>integrating naval, joint, and coalition</a:t>
            </a:r>
            <a:r>
              <a:rPr lang="en-US" sz="1200" dirty="0">
                <a:latin typeface="Arial" panose="020B0604020202020204" pitchFamily="34" charset="0"/>
              </a:rPr>
              <a:t> fires against maritime targets from distributed elements in a contested DDIL environment.</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3.2.8 Conduct Expeditionary Strike</a:t>
            </a:r>
            <a:r>
              <a:rPr lang="en-US" sz="1200" dirty="0">
                <a:latin typeface="Arial" panose="020B0604020202020204" pitchFamily="34" charset="0"/>
              </a:rPr>
              <a:t>​</a:t>
            </a:r>
          </a:p>
          <a:p>
            <a:pPr lvl="1" fontAlgn="auto">
              <a:spcAft>
                <a:spcPts val="0"/>
              </a:spcAft>
            </a:pPr>
            <a:r>
              <a:rPr lang="en-US" sz="1200" b="1" i="1" dirty="0">
                <a:latin typeface="Arial" panose="020B0604020202020204" pitchFamily="34" charset="0"/>
              </a:rPr>
              <a:t>Baseline:  </a:t>
            </a:r>
            <a:r>
              <a:rPr lang="en-US" sz="1200" dirty="0">
                <a:latin typeface="Arial" panose="020B0604020202020204" pitchFamily="34" charset="0"/>
              </a:rPr>
              <a:t>Capable of​ delivering and integrating organic multi-domain fires in support of Naval objectives.​</a:t>
            </a:r>
          </a:p>
          <a:p>
            <a:pPr lvl="1" fontAlgn="auto">
              <a:spcAft>
                <a:spcPts val="0"/>
              </a:spcAft>
            </a:pPr>
            <a:r>
              <a:rPr lang="en-US" sz="1200" b="1" i="1" dirty="0">
                <a:latin typeface="Arial" panose="020B0604020202020204" pitchFamily="34" charset="0"/>
              </a:rPr>
              <a:t>Advanced:  </a:t>
            </a:r>
            <a:r>
              <a:rPr lang="en-US" sz="1200" dirty="0">
                <a:latin typeface="Arial" panose="020B0604020202020204" pitchFamily="34" charset="0"/>
              </a:rPr>
              <a:t>Capable of integrating organic and supporting fires in support of Naval and/ or Joint objectives. </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5.14 Conduct Information</a:t>
            </a:r>
            <a:r>
              <a:rPr lang="en-US" sz="1200" dirty="0">
                <a:latin typeface="Arial" panose="020B0604020202020204" pitchFamily="34" charset="0"/>
              </a:rPr>
              <a:t>​</a:t>
            </a:r>
          </a:p>
          <a:p>
            <a:pPr lvl="1" fontAlgn="auto">
              <a:spcAft>
                <a:spcPts val="0"/>
              </a:spcAft>
            </a:pPr>
            <a:r>
              <a:rPr lang="en-US" sz="1200" b="1" dirty="0">
                <a:latin typeface="Arial" panose="020B0604020202020204" pitchFamily="34" charset="0"/>
              </a:rPr>
              <a:t>Baseline: </a:t>
            </a:r>
            <a:r>
              <a:rPr lang="en-US" sz="1200" dirty="0">
                <a:latin typeface="Arial" panose="020B0604020202020204" pitchFamily="34" charset="0"/>
              </a:rPr>
              <a:t>Capable of planning, enabling, or employing capabilities that generate, preserve, deny, and project information in order to create and exploit information advantages (systems overmatch, prevailing narrative, and force resiliency) across the competition continuum in support of MAGTF and/or Naval operations. </a:t>
            </a:r>
          </a:p>
          <a:p>
            <a:pPr lvl="1" fontAlgn="auto">
              <a:spcAft>
                <a:spcPts val="0"/>
              </a:spcAft>
            </a:pPr>
            <a:r>
              <a:rPr lang="en-US" sz="1200" b="1" i="1" dirty="0">
                <a:latin typeface="Arial" panose="020B0604020202020204" pitchFamily="34" charset="0"/>
              </a:rPr>
              <a:t>Advanced: </a:t>
            </a:r>
            <a:r>
              <a:rPr lang="en-US" sz="1200" dirty="0">
                <a:latin typeface="Arial" panose="020B0604020202020204" pitchFamily="34" charset="0"/>
              </a:rPr>
              <a:t>Capable of conducting information activities for extended periods across distributed battlespace in order to generate, preserve, deny, and project information in a contested Naval or JIIM environment. </a:t>
            </a:r>
            <a:endParaRPr lang="en-US" sz="1200" dirty="0"/>
          </a:p>
        </p:txBody>
      </p:sp>
      <p:sp>
        <p:nvSpPr>
          <p:cNvPr id="5" name="Title 1">
            <a:extLst>
              <a:ext uri="{FF2B5EF4-FFF2-40B4-BE49-F238E27FC236}">
                <a16:creationId xmlns:a16="http://schemas.microsoft.com/office/drawing/2014/main" id="{6ABF147F-0B14-38A8-B0E3-63B5A4F67F6A}"/>
              </a:ext>
            </a:extLst>
          </p:cNvPr>
          <p:cNvSpPr txBox="1">
            <a:spLocks/>
          </p:cNvSpPr>
          <p:nvPr/>
        </p:nvSpPr>
        <p:spPr>
          <a:xfrm>
            <a:off x="1263316" y="136525"/>
            <a:ext cx="6725652" cy="8042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EXAMPLE:  MLR Collective Baseline and Advanced Capability Statements</a:t>
            </a:r>
          </a:p>
        </p:txBody>
      </p:sp>
    </p:spTree>
    <p:extLst>
      <p:ext uri="{BB962C8B-B14F-4D97-AF65-F5344CB8AC3E}">
        <p14:creationId xmlns:p14="http://schemas.microsoft.com/office/powerpoint/2010/main" val="1139819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A93ABA-6DD0-EBA2-D5B2-230AB1D728B9}"/>
              </a:ext>
            </a:extLst>
          </p:cNvPr>
          <p:cNvSpPr>
            <a:spLocks noGrp="1"/>
          </p:cNvSpPr>
          <p:nvPr>
            <p:ph type="ftr" sz="quarter" idx="11"/>
          </p:nvPr>
        </p:nvSpPr>
        <p:spPr>
          <a:xfrm>
            <a:off x="0" y="6388100"/>
            <a:ext cx="2895600" cy="365125"/>
          </a:xfrm>
        </p:spPr>
        <p:txBody>
          <a:bodyPr/>
          <a:lstStyle/>
          <a:p>
            <a:r>
              <a:rPr lang="en-US">
                <a:solidFill>
                  <a:schemeClr val="tx1"/>
                </a:solidFill>
              </a:rPr>
              <a:t>MAR 2025-CUI</a:t>
            </a:r>
            <a:endParaRPr lang="en-US" dirty="0">
              <a:solidFill>
                <a:schemeClr val="tx1"/>
              </a:solidFill>
            </a:endParaRPr>
          </a:p>
        </p:txBody>
      </p:sp>
      <p:sp>
        <p:nvSpPr>
          <p:cNvPr id="4" name="Slide Number Placeholder 3">
            <a:extLst>
              <a:ext uri="{FF2B5EF4-FFF2-40B4-BE49-F238E27FC236}">
                <a16:creationId xmlns:a16="http://schemas.microsoft.com/office/drawing/2014/main" id="{67C87971-9269-1575-80BF-3C52DB8D3A67}"/>
              </a:ext>
            </a:extLst>
          </p:cNvPr>
          <p:cNvSpPr>
            <a:spLocks noGrp="1"/>
          </p:cNvSpPr>
          <p:nvPr>
            <p:ph type="sldNum" sz="quarter" idx="12"/>
          </p:nvPr>
        </p:nvSpPr>
        <p:spPr/>
        <p:txBody>
          <a:bodyPr/>
          <a:lstStyle/>
          <a:p>
            <a:fld id="{8E4EDD86-0069-4FE8-945C-33E393EACC8C}" type="slidenum">
              <a:rPr lang="en-US" b="1" smtClean="0"/>
              <a:pPr/>
              <a:t>23</a:t>
            </a:fld>
            <a:endParaRPr lang="en-US" b="1" dirty="0"/>
          </a:p>
        </p:txBody>
      </p:sp>
      <p:sp>
        <p:nvSpPr>
          <p:cNvPr id="5" name="Rectangle 3">
            <a:extLst>
              <a:ext uri="{FF2B5EF4-FFF2-40B4-BE49-F238E27FC236}">
                <a16:creationId xmlns:a16="http://schemas.microsoft.com/office/drawing/2014/main" id="{7A707215-5C24-DBE0-B790-1910C0F1C79E}"/>
              </a:ext>
            </a:extLst>
          </p:cNvPr>
          <p:cNvSpPr>
            <a:spLocks noGrp="1" noChangeArrowheads="1"/>
          </p:cNvSpPr>
          <p:nvPr>
            <p:ph idx="1"/>
          </p:nvPr>
        </p:nvSpPr>
        <p:spPr>
          <a:xfrm>
            <a:off x="390525" y="1269436"/>
            <a:ext cx="8229600" cy="4525963"/>
          </a:xfrm>
        </p:spPr>
        <p:txBody>
          <a:bodyPr>
            <a:normAutofit fontScale="40000" lnSpcReduction="20000"/>
          </a:bodyPr>
          <a:lstStyle/>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Determine </a:t>
            </a:r>
            <a:r>
              <a:rPr lang="en-US" u="sng" dirty="0">
                <a:solidFill>
                  <a:schemeClr val="tx1"/>
                </a:solidFill>
                <a:latin typeface="Arial" panose="020B0604020202020204" pitchFamily="34" charset="0"/>
                <a:cs typeface="Arial" panose="020B0604020202020204" pitchFamily="34" charset="0"/>
              </a:rPr>
              <a:t>Personnel</a:t>
            </a:r>
            <a:r>
              <a:rPr lang="en-US" dirty="0">
                <a:solidFill>
                  <a:schemeClr val="tx1"/>
                </a:solidFill>
                <a:latin typeface="Arial" panose="020B0604020202020204" pitchFamily="34" charset="0"/>
                <a:cs typeface="Arial" panose="020B0604020202020204" pitchFamily="34" charset="0"/>
              </a:rPr>
              <a:t> required to produce the task outputs; </a:t>
            </a: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Link </a:t>
            </a:r>
            <a:r>
              <a:rPr lang="en-US" u="sng" dirty="0">
                <a:solidFill>
                  <a:schemeClr val="tx1"/>
                </a:solidFill>
                <a:latin typeface="Arial" panose="020B0604020202020204" pitchFamily="34" charset="0"/>
                <a:cs typeface="Arial" panose="020B0604020202020204" pitchFamily="34" charset="0"/>
              </a:rPr>
              <a:t>Personnel</a:t>
            </a:r>
            <a:r>
              <a:rPr lang="en-US" dirty="0">
                <a:solidFill>
                  <a:schemeClr val="tx1"/>
                </a:solidFill>
                <a:latin typeface="Arial" panose="020B0604020202020204" pitchFamily="34" charset="0"/>
                <a:cs typeface="Arial" panose="020B0604020202020204" pitchFamily="34" charset="0"/>
              </a:rPr>
              <a:t> on the unit Table of Organization (T/O) to the tasks they support;</a:t>
            </a:r>
          </a:p>
          <a:p>
            <a:pPr marL="0" indent="0" defTabSz="820738" fontAlgn="b">
              <a:lnSpc>
                <a:spcPct val="110000"/>
              </a:lnSpc>
              <a:spcBef>
                <a:spcPts val="0"/>
              </a:spcBef>
            </a:pPr>
            <a:endParaRPr lang="en-US" dirty="0">
              <a:solidFill>
                <a:schemeClr val="tx1"/>
              </a:solidFill>
              <a:latin typeface="Arial" panose="020B0604020202020204" pitchFamily="34" charset="0"/>
              <a:cs typeface="Arial" panose="020B0604020202020204" pitchFamily="34" charset="0"/>
            </a:endParaRPr>
          </a:p>
          <a:p>
            <a:pPr marL="1257300" lvl="3" indent="0" defTabSz="820738" fontAlgn="b">
              <a:lnSpc>
                <a:spcPct val="110000"/>
              </a:lnSpc>
              <a:spcBef>
                <a:spcPts val="0"/>
              </a:spcBef>
              <a:buNone/>
            </a:pPr>
            <a:r>
              <a:rPr lang="en-US" sz="2800" u="sng" dirty="0">
                <a:latin typeface="Arial" panose="020B0604020202020204" pitchFamily="34" charset="0"/>
                <a:cs typeface="Arial" panose="020B0604020202020204" pitchFamily="34" charset="0"/>
              </a:rPr>
              <a:t>Personnel Examples</a:t>
            </a:r>
            <a:r>
              <a:rPr lang="en-US" sz="2800" dirty="0">
                <a:latin typeface="Arial" panose="020B0604020202020204" pitchFamily="34" charset="0"/>
                <a:cs typeface="Arial" panose="020B0604020202020204" pitchFamily="34" charset="0"/>
              </a:rPr>
              <a:t>:</a:t>
            </a:r>
          </a:p>
          <a:p>
            <a:pPr marL="1314450" lvl="4" indent="0" defTabSz="820738" fontAlgn="b">
              <a:lnSpc>
                <a:spcPct val="110000"/>
              </a:lnSpc>
              <a:spcBef>
                <a:spcPts val="0"/>
              </a:spcBef>
              <a:buNone/>
            </a:pPr>
            <a:r>
              <a:rPr lang="en-US" sz="2800" dirty="0">
                <a:latin typeface="Arial" panose="020B0604020202020204" pitchFamily="34" charset="0"/>
                <a:cs typeface="Arial" panose="020B0604020202020204" pitchFamily="34" charset="0"/>
              </a:rPr>
              <a:t>&gt;= 16 crews available and formed</a:t>
            </a:r>
          </a:p>
          <a:p>
            <a:pPr marL="1314450" lvl="4" indent="0" defTabSz="820738" fontAlgn="b">
              <a:lnSpc>
                <a:spcPct val="110000"/>
              </a:lnSpc>
              <a:spcBef>
                <a:spcPts val="0"/>
              </a:spcBef>
              <a:buNone/>
            </a:pPr>
            <a:r>
              <a:rPr lang="en-US" sz="2800" dirty="0">
                <a:latin typeface="Arial" panose="020B0604020202020204" pitchFamily="34" charset="0"/>
                <a:cs typeface="Arial" panose="020B0604020202020204" pitchFamily="34" charset="0"/>
              </a:rPr>
              <a:t>&gt;= 80% Of entire T/O assigned billets filled with MOS-qualified, deployable personnel</a:t>
            </a:r>
          </a:p>
          <a:p>
            <a:pPr defTabSz="820738" fontAlgn="b">
              <a:lnSpc>
                <a:spcPct val="110000"/>
              </a:lnSpc>
              <a:spcBef>
                <a:spcPts val="0"/>
              </a:spcBef>
            </a:pPr>
            <a:endParaRPr lang="en-US" dirty="0">
              <a:solidFill>
                <a:schemeClr val="tx1"/>
              </a:solidFill>
              <a:latin typeface="Arial" panose="020B0604020202020204" pitchFamily="34" charset="0"/>
              <a:cs typeface="Arial" panose="020B0604020202020204" pitchFamily="34" charset="0"/>
            </a:endParaRP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Determine </a:t>
            </a:r>
            <a:r>
              <a:rPr lang="en-US" u="sng" dirty="0">
                <a:solidFill>
                  <a:schemeClr val="tx1"/>
                </a:solidFill>
                <a:latin typeface="Arial" panose="020B0604020202020204" pitchFamily="34" charset="0"/>
                <a:cs typeface="Arial" panose="020B0604020202020204" pitchFamily="34" charset="0"/>
              </a:rPr>
              <a:t>Equipment</a:t>
            </a:r>
            <a:r>
              <a:rPr lang="en-US" dirty="0">
                <a:solidFill>
                  <a:schemeClr val="tx1"/>
                </a:solidFill>
                <a:latin typeface="Arial" panose="020B0604020202020204" pitchFamily="34" charset="0"/>
                <a:cs typeface="Arial" panose="020B0604020202020204" pitchFamily="34" charset="0"/>
              </a:rPr>
              <a:t> required to produce the task outputs;</a:t>
            </a: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Link </a:t>
            </a:r>
            <a:r>
              <a:rPr lang="en-US" u="sng" dirty="0">
                <a:solidFill>
                  <a:schemeClr val="tx1"/>
                </a:solidFill>
                <a:latin typeface="Arial" panose="020B0604020202020204" pitchFamily="34" charset="0"/>
                <a:cs typeface="Arial" panose="020B0604020202020204" pitchFamily="34" charset="0"/>
              </a:rPr>
              <a:t>Equipment</a:t>
            </a:r>
            <a:r>
              <a:rPr lang="en-US" dirty="0">
                <a:solidFill>
                  <a:schemeClr val="tx1"/>
                </a:solidFill>
                <a:latin typeface="Arial" panose="020B0604020202020204" pitchFamily="34" charset="0"/>
                <a:cs typeface="Arial" panose="020B0604020202020204" pitchFamily="34" charset="0"/>
              </a:rPr>
              <a:t> on the unit Table of Equipment (T/E) to the tasks they support;</a:t>
            </a:r>
          </a:p>
          <a:p>
            <a:pPr defTabSz="820738" fontAlgn="b">
              <a:lnSpc>
                <a:spcPct val="80000"/>
              </a:lnSpc>
            </a:pPr>
            <a:endParaRPr lang="en-US" dirty="0">
              <a:solidFill>
                <a:schemeClr val="tx1"/>
              </a:solidFill>
              <a:latin typeface="Arial" panose="020B0604020202020204" pitchFamily="34" charset="0"/>
              <a:cs typeface="Arial" panose="020B0604020202020204" pitchFamily="34" charset="0"/>
            </a:endParaRP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a:t>
            </a:r>
            <a:r>
              <a:rPr lang="en-US" sz="2800" u="sng" dirty="0">
                <a:latin typeface="Arial" panose="020B0604020202020204" pitchFamily="34" charset="0"/>
                <a:cs typeface="Arial" panose="020B0604020202020204" pitchFamily="34" charset="0"/>
              </a:rPr>
              <a:t>Equipment Examples</a:t>
            </a:r>
            <a:r>
              <a:rPr lang="en-US" sz="2800" dirty="0">
                <a:latin typeface="Arial" panose="020B0604020202020204" pitchFamily="34" charset="0"/>
                <a:cs typeface="Arial" panose="020B0604020202020204" pitchFamily="34" charset="0"/>
              </a:rPr>
              <a:t>:</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&gt;= 80% of the BN T/E systems mission ready and available</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&gt;= 4 stand-alone XXX kits ready and available</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a:t>
            </a:r>
          </a:p>
          <a:p>
            <a:pPr defTabSz="820738" fontAlgn="b">
              <a:lnSpc>
                <a:spcPct val="8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Output Examples: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 22,400 gallons per day of bulk fuel received/stored/dispensed</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 2 site(s) established to provide immediate Humanitarian Assistance (including food, water, and health services)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Capable of boarding high freeboard ship</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Capable of applying combat power to delay, impede, halt, or dislodge the enemy</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defTabSz="820738" fontAlgn="b">
              <a:lnSpc>
                <a:spcPct val="8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Subordinate Examples: </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&gt;=2 Battalions report Yes/Qualified Yes for MCT 1.12.1 Conduct Amphibious Operations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MAW can provide task-organized MAG capable of conducting MCT 1.3.4 Conduct Assault Support OPS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MEF GCE reports DRRS Y/Q for the following tasks: </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MCT 1.6.4 Conduct Defensive Operations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MCT 1.14 Conduct Stability Ops</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0" indent="0" defTabSz="820738" fontAlgn="b">
              <a:lnSpc>
                <a:spcPct val="80000"/>
              </a:lnSpc>
              <a:buNone/>
            </a:pPr>
            <a:endParaRPr lang="en-US" sz="2200"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AB2FA059-CA7A-A233-784A-DF0D2D24663D}"/>
              </a:ext>
            </a:extLst>
          </p:cNvPr>
          <p:cNvSpPr txBox="1">
            <a:spLocks noChangeArrowheads="1"/>
          </p:cNvSpPr>
          <p:nvPr/>
        </p:nvSpPr>
        <p:spPr>
          <a:xfrm>
            <a:off x="1376175" y="136525"/>
            <a:ext cx="6391649" cy="69441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MET Personnel, Equipment, Output and Subordinate Standards</a:t>
            </a:r>
          </a:p>
        </p:txBody>
      </p:sp>
      <p:sp>
        <p:nvSpPr>
          <p:cNvPr id="7" name="Rectangle 10">
            <a:extLst>
              <a:ext uri="{FF2B5EF4-FFF2-40B4-BE49-F238E27FC236}">
                <a16:creationId xmlns:a16="http://schemas.microsoft.com/office/drawing/2014/main" id="{B1BFDB5B-7733-6AA1-2D9D-1B6AC9D0A1D1}"/>
              </a:ext>
            </a:extLst>
          </p:cNvPr>
          <p:cNvSpPr>
            <a:spLocks noChangeArrowheads="1"/>
          </p:cNvSpPr>
          <p:nvPr/>
        </p:nvSpPr>
        <p:spPr bwMode="auto">
          <a:xfrm>
            <a:off x="211673" y="5644587"/>
            <a:ext cx="8587304" cy="743513"/>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400" b="1" dirty="0"/>
              <a:t>   Personnel, </a:t>
            </a:r>
            <a:r>
              <a:rPr lang="en-US" sz="1400" b="1" dirty="0">
                <a:latin typeface="Arial" panose="020B0604020202020204" pitchFamily="34" charset="0"/>
                <a:cs typeface="Arial" panose="020B0604020202020204" pitchFamily="34" charset="0"/>
              </a:rPr>
              <a:t>Equipment, Output and Subordinate unit standards are used in </a:t>
            </a:r>
            <a:r>
              <a:rPr lang="en-US" sz="1400" b="1" dirty="0">
                <a:solidFill>
                  <a:srgbClr val="FF0000"/>
                </a:solidFill>
                <a:latin typeface="Arial" panose="020B0604020202020204" pitchFamily="34" charset="0"/>
                <a:cs typeface="Arial" panose="020B0604020202020204" pitchFamily="34" charset="0"/>
              </a:rPr>
              <a:t>DRRS </a:t>
            </a:r>
            <a:r>
              <a:rPr lang="en-US" sz="1400" b="1" dirty="0">
                <a:latin typeface="Arial" panose="020B0604020202020204" pitchFamily="34" charset="0"/>
                <a:cs typeface="Arial" panose="020B0604020202020204" pitchFamily="34" charset="0"/>
              </a:rPr>
              <a:t>as</a:t>
            </a:r>
          </a:p>
          <a:p>
            <a:pPr algn="ctr">
              <a:tabLst>
                <a:tab pos="1600200" algn="l"/>
                <a:tab pos="3543300" algn="l"/>
              </a:tabLst>
            </a:pPr>
            <a:r>
              <a:rPr lang="en-US" sz="1400" b="1" dirty="0">
                <a:latin typeface="Arial" panose="020B0604020202020204" pitchFamily="34" charset="0"/>
                <a:cs typeface="Arial" panose="020B0604020202020204" pitchFamily="34" charset="0"/>
              </a:rPr>
              <a:t>assessment metrics describing </a:t>
            </a:r>
          </a:p>
          <a:p>
            <a:pPr algn="ctr">
              <a:tabLst>
                <a:tab pos="1600200" algn="l"/>
                <a:tab pos="3543300" algn="l"/>
              </a:tabLst>
            </a:pPr>
            <a:r>
              <a:rPr lang="en-US" sz="1400" b="1" dirty="0">
                <a:latin typeface="Arial" panose="020B0604020202020204" pitchFamily="34" charset="0"/>
                <a:cs typeface="Arial" panose="020B0604020202020204" pitchFamily="34" charset="0"/>
              </a:rPr>
              <a:t>resources required to produce capability </a:t>
            </a:r>
            <a:r>
              <a:rPr lang="en-US" sz="1400" b="1" dirty="0" err="1">
                <a:latin typeface="Arial" panose="020B0604020202020204" pitchFamily="34" charset="0"/>
                <a:cs typeface="Arial" panose="020B0604020202020204" pitchFamily="34" charset="0"/>
              </a:rPr>
              <a:t>endstates</a:t>
            </a:r>
            <a:r>
              <a:rPr lang="en-US" sz="1400" b="1" dirty="0">
                <a:latin typeface="Arial" panose="020B0604020202020204" pitchFamily="34" charset="0"/>
                <a:cs typeface="Arial" panose="020B0604020202020204" pitchFamily="34" charset="0"/>
              </a:rPr>
              <a:t> and achievable mission support.</a:t>
            </a:r>
            <a:endParaRPr lang="en-US" sz="1400" b="1" dirty="0"/>
          </a:p>
        </p:txBody>
      </p:sp>
    </p:spTree>
    <p:extLst>
      <p:ext uri="{BB962C8B-B14F-4D97-AF65-F5344CB8AC3E}">
        <p14:creationId xmlns:p14="http://schemas.microsoft.com/office/powerpoint/2010/main" val="3430901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80402587"/>
              </p:ext>
            </p:extLst>
          </p:nvPr>
        </p:nvGraphicFramePr>
        <p:xfrm>
          <a:off x="1384487" y="1039409"/>
          <a:ext cx="3030637" cy="3398938"/>
        </p:xfrm>
        <a:graphic>
          <a:graphicData uri="http://schemas.openxmlformats.org/drawingml/2006/table">
            <a:tbl>
              <a:tblPr/>
              <a:tblGrid>
                <a:gridCol w="714986">
                  <a:extLst>
                    <a:ext uri="{9D8B030D-6E8A-4147-A177-3AD203B41FA5}">
                      <a16:colId xmlns:a16="http://schemas.microsoft.com/office/drawing/2014/main" val="20000"/>
                    </a:ext>
                  </a:extLst>
                </a:gridCol>
                <a:gridCol w="720418">
                  <a:extLst>
                    <a:ext uri="{9D8B030D-6E8A-4147-A177-3AD203B41FA5}">
                      <a16:colId xmlns:a16="http://schemas.microsoft.com/office/drawing/2014/main" val="3573319737"/>
                    </a:ext>
                  </a:extLst>
                </a:gridCol>
                <a:gridCol w="162560">
                  <a:extLst>
                    <a:ext uri="{9D8B030D-6E8A-4147-A177-3AD203B41FA5}">
                      <a16:colId xmlns:a16="http://schemas.microsoft.com/office/drawing/2014/main" val="624926450"/>
                    </a:ext>
                  </a:extLst>
                </a:gridCol>
                <a:gridCol w="678972">
                  <a:extLst>
                    <a:ext uri="{9D8B030D-6E8A-4147-A177-3AD203B41FA5}">
                      <a16:colId xmlns:a16="http://schemas.microsoft.com/office/drawing/2014/main" val="188981497"/>
                    </a:ext>
                  </a:extLst>
                </a:gridCol>
                <a:gridCol w="753701">
                  <a:extLst>
                    <a:ext uri="{9D8B030D-6E8A-4147-A177-3AD203B41FA5}">
                      <a16:colId xmlns:a16="http://schemas.microsoft.com/office/drawing/2014/main" val="3085062641"/>
                    </a:ext>
                  </a:extLst>
                </a:gridCol>
              </a:tblGrid>
              <a:tr h="223163">
                <a:tc gridSpan="5">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Current LCT Critical MOS List</a:t>
                      </a:r>
                    </a:p>
                  </a:txBody>
                  <a:tcPr marL="4334"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fontAlgn="b"/>
                      <a:endParaRPr lang="en-US" sz="1200" b="0" i="0" u="none" strike="noStrike">
                        <a:solidFill>
                          <a:srgbClr val="000000"/>
                        </a:solidFill>
                        <a:effectLst/>
                        <a:latin typeface="+mn-lt"/>
                      </a:endParaRPr>
                    </a:p>
                  </a:txBody>
                  <a:tcPr marL="5779" marR="5779"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1200" b="0" i="0" u="none" strike="noStrike">
                        <a:solidFill>
                          <a:srgbClr val="000000"/>
                        </a:solidFill>
                        <a:effectLst/>
                        <a:latin typeface="+mn-lt"/>
                      </a:endParaRPr>
                    </a:p>
                  </a:txBody>
                  <a:tcPr marL="5779" marR="5779"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1200" b="0" i="0" u="none" strike="noStrike">
                        <a:solidFill>
                          <a:srgbClr val="000000"/>
                        </a:solidFill>
                        <a:effectLst/>
                        <a:latin typeface="+mn-lt"/>
                      </a:endParaRPr>
                    </a:p>
                  </a:txBody>
                  <a:tcPr marL="5779" marR="5779"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1200" b="0" i="0" u="none" strike="noStrike">
                        <a:solidFill>
                          <a:srgbClr val="000000"/>
                        </a:solidFill>
                        <a:effectLst/>
                        <a:latin typeface="+mn-lt"/>
                      </a:endParaRPr>
                    </a:p>
                  </a:txBody>
                  <a:tcPr marL="5779" marR="5779"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7296028"/>
                  </a:ext>
                </a:extLst>
              </a:tr>
              <a:tr h="228168">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Critical MOS</a:t>
                      </a:r>
                    </a:p>
                  </a:txBody>
                  <a:tcPr marL="4334" marR="4334"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RETAIN</a:t>
                      </a:r>
                    </a:p>
                  </a:txBody>
                  <a:tcPr marL="4334"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4334"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Critical MOS</a:t>
                      </a:r>
                    </a:p>
                  </a:txBody>
                  <a:tcPr marL="4334"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RETAIN</a:t>
                      </a:r>
                    </a:p>
                  </a:txBody>
                  <a:tcPr marL="4334"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8168">
                <a:tc>
                  <a:txBody>
                    <a:bodyPr/>
                    <a:lstStyle/>
                    <a:p>
                      <a:pPr lvl="0" algn="l"/>
                      <a:r>
                        <a:rPr lang="en-US" sz="1400">
                          <a:latin typeface="Arial" panose="020B0604020202020204" pitchFamily="34" charset="0"/>
                          <a:cs typeface="Arial" panose="020B0604020202020204" pitchFamily="34" charset="0"/>
                        </a:rPr>
                        <a:t>0202</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0631</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2700844"/>
                  </a:ext>
                </a:extLst>
              </a:tr>
              <a:tr h="228168">
                <a:tc>
                  <a:txBody>
                    <a:bodyPr/>
                    <a:lstStyle/>
                    <a:p>
                      <a:pPr lvl="0" algn="l"/>
                      <a:r>
                        <a:rPr lang="en-US" sz="1400">
                          <a:latin typeface="Arial" panose="020B0604020202020204" pitchFamily="34" charset="0"/>
                          <a:cs typeface="Arial" panose="020B0604020202020204" pitchFamily="34" charset="0"/>
                        </a:rPr>
                        <a:t>0203</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0802</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69822846"/>
                  </a:ext>
                </a:extLst>
              </a:tr>
              <a:tr h="228168">
                <a:tc>
                  <a:txBody>
                    <a:bodyPr/>
                    <a:lstStyle/>
                    <a:p>
                      <a:pPr lvl="0" algn="l"/>
                      <a:r>
                        <a:rPr lang="en-US" sz="1400">
                          <a:latin typeface="Arial" panose="020B0604020202020204" pitchFamily="34" charset="0"/>
                          <a:cs typeface="Arial" panose="020B0604020202020204" pitchFamily="34" charset="0"/>
                        </a:rPr>
                        <a:t>0231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0811</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No</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5938811"/>
                  </a:ext>
                </a:extLst>
              </a:tr>
              <a:tr h="228168">
                <a:tc>
                  <a:txBody>
                    <a:bodyPr/>
                    <a:lstStyle/>
                    <a:p>
                      <a:pPr lvl="0" algn="l"/>
                      <a:r>
                        <a:rPr lang="en-US" sz="1400">
                          <a:latin typeface="Arial" panose="020B0604020202020204" pitchFamily="34" charset="0"/>
                          <a:cs typeface="Arial" panose="020B0604020202020204" pitchFamily="34" charset="0"/>
                        </a:rPr>
                        <a:t>0241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dirty="0">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0847</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3041185"/>
                  </a:ext>
                </a:extLst>
              </a:tr>
              <a:tr h="228168">
                <a:tc>
                  <a:txBody>
                    <a:bodyPr/>
                    <a:lstStyle/>
                    <a:p>
                      <a:pPr lvl="0" algn="l"/>
                      <a:r>
                        <a:rPr lang="en-US" sz="1400">
                          <a:latin typeface="Arial" panose="020B0604020202020204" pitchFamily="34" charset="0"/>
                          <a:cs typeface="Arial" panose="020B0604020202020204" pitchFamily="34" charset="0"/>
                        </a:rPr>
                        <a:t>0261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0848</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57733085"/>
                  </a:ext>
                </a:extLst>
              </a:tr>
              <a:tr h="228168">
                <a:tc>
                  <a:txBody>
                    <a:bodyPr/>
                    <a:lstStyle/>
                    <a:p>
                      <a:pPr lvl="0" algn="l"/>
                      <a:r>
                        <a:rPr lang="en-US" sz="1400">
                          <a:latin typeface="Arial" panose="020B0604020202020204" pitchFamily="34" charset="0"/>
                          <a:cs typeface="Arial" panose="020B0604020202020204" pitchFamily="34" charset="0"/>
                        </a:rPr>
                        <a:t>0302</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0861</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93348531"/>
                  </a:ext>
                </a:extLst>
              </a:tr>
              <a:tr h="239207">
                <a:tc>
                  <a:txBody>
                    <a:bodyPr/>
                    <a:lstStyle/>
                    <a:p>
                      <a:pPr lvl="0" algn="l"/>
                      <a:r>
                        <a:rPr lang="en-US" sz="1400">
                          <a:latin typeface="Arial" panose="020B0604020202020204" pitchFamily="34" charset="0"/>
                          <a:cs typeface="Arial" panose="020B0604020202020204" pitchFamily="34" charset="0"/>
                        </a:rPr>
                        <a:t>0311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strike="noStrike">
                          <a:latin typeface="Arial" panose="020B0604020202020204" pitchFamily="34" charset="0"/>
                          <a:cs typeface="Arial" panose="020B0604020202020204" pitchFamily="34" charset="0"/>
                        </a:rPr>
                        <a:t>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dirty="0">
                          <a:latin typeface="Arial" panose="020B0604020202020204" pitchFamily="34" charset="0"/>
                          <a:cs typeface="Arial" panose="020B0604020202020204" pitchFamily="34" charset="0"/>
                        </a:rPr>
                        <a:t>0869</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0742057"/>
                  </a:ext>
                </a:extLst>
              </a:tr>
              <a:tr h="228168">
                <a:tc>
                  <a:txBody>
                    <a:bodyPr/>
                    <a:lstStyle/>
                    <a:p>
                      <a:pPr lvl="0" algn="l"/>
                      <a:r>
                        <a:rPr lang="en-US" sz="1400" dirty="0">
                          <a:latin typeface="Arial" panose="020B0604020202020204" pitchFamily="34" charset="0"/>
                          <a:cs typeface="Arial" panose="020B0604020202020204" pitchFamily="34" charset="0"/>
                        </a:rPr>
                        <a:t>0341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dirty="0">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2602</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22009873"/>
                  </a:ext>
                </a:extLst>
              </a:tr>
              <a:tr h="228168">
                <a:tc>
                  <a:txBody>
                    <a:bodyPr/>
                    <a:lstStyle/>
                    <a:p>
                      <a:pPr lvl="0" algn="l"/>
                      <a:r>
                        <a:rPr lang="en-US" sz="1400">
                          <a:latin typeface="Arial" panose="020B0604020202020204" pitchFamily="34" charset="0"/>
                          <a:cs typeface="Arial" panose="020B0604020202020204" pitchFamily="34" charset="0"/>
                        </a:rPr>
                        <a:t>0352</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2629</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5835337"/>
                  </a:ext>
                </a:extLst>
              </a:tr>
              <a:tr h="228168">
                <a:tc>
                  <a:txBody>
                    <a:bodyPr/>
                    <a:lstStyle/>
                    <a:p>
                      <a:pPr lvl="0" algn="l"/>
                      <a:r>
                        <a:rPr lang="en-US" sz="1400">
                          <a:latin typeface="Arial" panose="020B0604020202020204" pitchFamily="34" charset="0"/>
                          <a:cs typeface="Arial" panose="020B0604020202020204" pitchFamily="34" charset="0"/>
                        </a:rPr>
                        <a:t>0369</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Modify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7316</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5243267"/>
                  </a:ext>
                </a:extLst>
              </a:tr>
              <a:tr h="228168">
                <a:tc>
                  <a:txBody>
                    <a:bodyPr/>
                    <a:lstStyle/>
                    <a:p>
                      <a:pPr marL="0" lvl="0" indent="0" algn="l">
                        <a:buNone/>
                      </a:pPr>
                      <a:r>
                        <a:rPr lang="en-US" sz="1400">
                          <a:latin typeface="Arial" panose="020B0604020202020204" pitchFamily="34" charset="0"/>
                          <a:cs typeface="Arial" panose="020B0604020202020204" pitchFamily="34" charset="0"/>
                        </a:rPr>
                        <a:t>0411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trike="noStrike">
                          <a:latin typeface="Arial" panose="020B0604020202020204" pitchFamily="34" charset="0"/>
                          <a:cs typeface="Arial" panose="020B0604020202020204" pitchFamily="34" charset="0"/>
                        </a:rPr>
                        <a:t>Yes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7502</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Yes</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3289361"/>
                  </a:ext>
                </a:extLst>
              </a:tr>
              <a:tr h="228168">
                <a:tc>
                  <a:txBody>
                    <a:bodyPr/>
                    <a:lstStyle/>
                    <a:p>
                      <a:pPr marL="0" lvl="0" indent="0" algn="l">
                        <a:buNone/>
                      </a:pPr>
                      <a:r>
                        <a:rPr lang="en-US" sz="1400">
                          <a:latin typeface="Arial" panose="020B0604020202020204" pitchFamily="34" charset="0"/>
                          <a:cs typeface="Arial" panose="020B0604020202020204" pitchFamily="34" charset="0"/>
                        </a:rPr>
                        <a:t>0431</a:t>
                      </a:r>
                    </a:p>
                  </a:txBody>
                  <a:tcPr marL="68580" marR="6858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a:latin typeface="Arial" panose="020B0604020202020204" pitchFamily="34" charset="0"/>
                          <a:cs typeface="Arial" panose="020B0604020202020204" pitchFamily="34" charset="0"/>
                        </a:rPr>
                        <a:t>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endParaRPr lang="en-US" sz="1400" strike="noStrike">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buNone/>
                      </a:pPr>
                      <a:r>
                        <a:rPr lang="en-US" sz="1400">
                          <a:latin typeface="Arial" panose="020B0604020202020204" pitchFamily="34" charset="0"/>
                          <a:cs typeface="Arial" panose="020B0604020202020204" pitchFamily="34" charset="0"/>
                        </a:rPr>
                        <a:t>8621</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lvl="0" indent="0" algn="l" defTabSz="914400">
                        <a:lnSpc>
                          <a:spcPct val="100000"/>
                        </a:lnSpc>
                        <a:spcBef>
                          <a:spcPts val="0"/>
                        </a:spcBef>
                        <a:spcAft>
                          <a:spcPts val="0"/>
                        </a:spcAft>
                        <a:buNone/>
                        <a:tabLst/>
                        <a:defRPr/>
                      </a:pPr>
                      <a:r>
                        <a:rPr lang="en-US" sz="1400" strike="noStrike" dirty="0">
                          <a:latin typeface="Arial" panose="020B0604020202020204" pitchFamily="34" charset="0"/>
                          <a:cs typeface="Arial" panose="020B0604020202020204" pitchFamily="34" charset="0"/>
                        </a:rPr>
                        <a:t>No</a:t>
                      </a:r>
                    </a:p>
                  </a:txBody>
                  <a:tcPr marL="68580" marR="433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8879784"/>
                  </a:ext>
                </a:extLst>
              </a:tr>
            </a:tbl>
          </a:graphicData>
        </a:graphic>
      </p:graphicFrame>
      <p:sp>
        <p:nvSpPr>
          <p:cNvPr id="12" name="Title 1"/>
          <p:cNvSpPr txBox="1">
            <a:spLocks/>
          </p:cNvSpPr>
          <p:nvPr/>
        </p:nvSpPr>
        <p:spPr>
          <a:xfrm>
            <a:off x="0" y="191424"/>
            <a:ext cx="9143999" cy="685800"/>
          </a:xfrm>
          <a:prstGeom prst="rect">
            <a:avLst/>
          </a:prstGeom>
        </p:spPr>
        <p:txBody>
          <a:bodyPr lIns="68580" tIns="34290" rIns="68580" bIns="34290" anchor="ctr"/>
          <a:lstStyle>
            <a:lvl1pPr algn="ctr" rtl="0" eaLnBrk="0" fontAlgn="base" hangingPunct="0">
              <a:spcBef>
                <a:spcPct val="0"/>
              </a:spcBef>
              <a:spcAft>
                <a:spcPct val="0"/>
              </a:spcAft>
              <a:defRPr sz="2800" b="1">
                <a:solidFill>
                  <a:srgbClr val="0A0053"/>
                </a:solidFill>
                <a:latin typeface="+mj-lt"/>
                <a:ea typeface="+mj-ea"/>
                <a:cs typeface="+mj-cs"/>
              </a:defRPr>
            </a:lvl1pPr>
            <a:lvl2pPr algn="ctr" rtl="0" eaLnBrk="0" fontAlgn="base" hangingPunct="0">
              <a:spcBef>
                <a:spcPct val="0"/>
              </a:spcBef>
              <a:spcAft>
                <a:spcPct val="0"/>
              </a:spcAft>
              <a:defRPr sz="2800" b="1">
                <a:solidFill>
                  <a:srgbClr val="0A0053"/>
                </a:solidFill>
                <a:latin typeface="Arial" charset="0"/>
              </a:defRPr>
            </a:lvl2pPr>
            <a:lvl3pPr algn="ctr" rtl="0" eaLnBrk="0" fontAlgn="base" hangingPunct="0">
              <a:spcBef>
                <a:spcPct val="0"/>
              </a:spcBef>
              <a:spcAft>
                <a:spcPct val="0"/>
              </a:spcAft>
              <a:defRPr sz="2800" b="1">
                <a:solidFill>
                  <a:srgbClr val="0A0053"/>
                </a:solidFill>
                <a:latin typeface="Arial" charset="0"/>
              </a:defRPr>
            </a:lvl3pPr>
            <a:lvl4pPr algn="ctr" rtl="0" eaLnBrk="0" fontAlgn="base" hangingPunct="0">
              <a:spcBef>
                <a:spcPct val="0"/>
              </a:spcBef>
              <a:spcAft>
                <a:spcPct val="0"/>
              </a:spcAft>
              <a:defRPr sz="2800" b="1">
                <a:solidFill>
                  <a:srgbClr val="0A0053"/>
                </a:solidFill>
                <a:latin typeface="Arial" charset="0"/>
              </a:defRPr>
            </a:lvl4pPr>
            <a:lvl5pPr algn="ctr" rtl="0" eaLnBrk="0" fontAlgn="base" hangingPunct="0">
              <a:spcBef>
                <a:spcPct val="0"/>
              </a:spcBef>
              <a:spcAft>
                <a:spcPct val="0"/>
              </a:spcAft>
              <a:defRPr sz="2800" b="1">
                <a:solidFill>
                  <a:srgbClr val="0A0053"/>
                </a:solidFill>
                <a:latin typeface="Arial" charset="0"/>
              </a:defRPr>
            </a:lvl5pPr>
            <a:lvl6pPr marL="457200" algn="ctr" rtl="0" fontAlgn="base">
              <a:spcBef>
                <a:spcPct val="0"/>
              </a:spcBef>
              <a:spcAft>
                <a:spcPct val="0"/>
              </a:spcAft>
              <a:defRPr sz="2800" b="1">
                <a:solidFill>
                  <a:srgbClr val="0A0053"/>
                </a:solidFill>
                <a:latin typeface="Arial" charset="0"/>
              </a:defRPr>
            </a:lvl6pPr>
            <a:lvl7pPr marL="914400" algn="ctr" rtl="0" fontAlgn="base">
              <a:spcBef>
                <a:spcPct val="0"/>
              </a:spcBef>
              <a:spcAft>
                <a:spcPct val="0"/>
              </a:spcAft>
              <a:defRPr sz="2800" b="1">
                <a:solidFill>
                  <a:srgbClr val="0A0053"/>
                </a:solidFill>
                <a:latin typeface="Arial" charset="0"/>
              </a:defRPr>
            </a:lvl7pPr>
            <a:lvl8pPr marL="1371600" algn="ctr" rtl="0" fontAlgn="base">
              <a:spcBef>
                <a:spcPct val="0"/>
              </a:spcBef>
              <a:spcAft>
                <a:spcPct val="0"/>
              </a:spcAft>
              <a:defRPr sz="2800" b="1">
                <a:solidFill>
                  <a:srgbClr val="0A0053"/>
                </a:solidFill>
                <a:latin typeface="Arial" charset="0"/>
              </a:defRPr>
            </a:lvl8pPr>
            <a:lvl9pPr marL="1828800" algn="ctr" rtl="0" fontAlgn="base">
              <a:spcBef>
                <a:spcPct val="0"/>
              </a:spcBef>
              <a:spcAft>
                <a:spcPct val="0"/>
              </a:spcAft>
              <a:defRPr sz="2800" b="1">
                <a:solidFill>
                  <a:srgbClr val="0A0053"/>
                </a:solidFill>
                <a:latin typeface="Arial" charset="0"/>
              </a:defRPr>
            </a:lvl9pPr>
          </a:lstStyle>
          <a:p>
            <a:r>
              <a:rPr lang="en-US" sz="2100" kern="0" dirty="0">
                <a:solidFill>
                  <a:schemeClr val="tx1"/>
                </a:solidFill>
              </a:rPr>
              <a:t>T/O EXAMPLE:  3</a:t>
            </a:r>
            <a:r>
              <a:rPr lang="en-US" sz="2100" kern="0" baseline="30000" dirty="0">
                <a:solidFill>
                  <a:schemeClr val="tx1"/>
                </a:solidFill>
              </a:rPr>
              <a:t>rd</a:t>
            </a:r>
            <a:r>
              <a:rPr lang="en-US" sz="2100" kern="0" dirty="0">
                <a:solidFill>
                  <a:schemeClr val="tx1"/>
                </a:solidFill>
              </a:rPr>
              <a:t> MLR LCT Critical MOS</a:t>
            </a:r>
          </a:p>
        </p:txBody>
      </p:sp>
      <p:sp>
        <p:nvSpPr>
          <p:cNvPr id="13" name="Rectangle 12"/>
          <p:cNvSpPr/>
          <p:nvPr/>
        </p:nvSpPr>
        <p:spPr>
          <a:xfrm>
            <a:off x="333286" y="4600533"/>
            <a:ext cx="8345379" cy="188347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831" indent="-173831">
              <a:buFont typeface="Arial" panose="020B0604020202020204" pitchFamily="34" charset="0"/>
              <a:buChar char="•"/>
              <a:defRPr/>
            </a:pPr>
            <a:endParaRPr lang="en-US" sz="900" dirty="0">
              <a:solidFill>
                <a:srgbClr val="000000"/>
              </a:solidFill>
            </a:endParaRPr>
          </a:p>
          <a:p>
            <a:pPr>
              <a:defRPr/>
            </a:pPr>
            <a:r>
              <a:rPr lang="en-US" sz="1200" b="1" dirty="0">
                <a:solidFill>
                  <a:srgbClr val="000000"/>
                </a:solidFill>
                <a:latin typeface="Arial" panose="020B0604020202020204" pitchFamily="34" charset="0"/>
                <a:cs typeface="Arial" panose="020B0604020202020204" pitchFamily="34" charset="0"/>
              </a:rPr>
              <a:t>BLUF:  Use Critical MOS list to highlight low density MOS that would be lost in the aggregate calculation but generates disproportionate effects if not filled.</a:t>
            </a:r>
          </a:p>
          <a:p>
            <a:pPr marL="173831" indent="-173831">
              <a:buFont typeface="Arial" panose="020B0604020202020204" pitchFamily="34" charset="0"/>
              <a:buChar char="•"/>
              <a:defRPr/>
            </a:pPr>
            <a:r>
              <a:rPr lang="en-US" sz="1200" b="1" dirty="0">
                <a:solidFill>
                  <a:srgbClr val="000000"/>
                </a:solidFill>
                <a:latin typeface="Arial" panose="020B0604020202020204" pitchFamily="34" charset="0"/>
                <a:cs typeface="Arial" panose="020B0604020202020204" pitchFamily="34" charset="0"/>
              </a:rPr>
              <a:t>Do </a:t>
            </a:r>
            <a:r>
              <a:rPr lang="en-US" sz="1200" b="1" u="sng" dirty="0">
                <a:solidFill>
                  <a:srgbClr val="000000"/>
                </a:solidFill>
                <a:latin typeface="Arial" panose="020B0604020202020204" pitchFamily="34" charset="0"/>
                <a:cs typeface="Arial" panose="020B0604020202020204" pitchFamily="34" charset="0"/>
              </a:rPr>
              <a:t>not</a:t>
            </a:r>
            <a:r>
              <a:rPr lang="en-US" sz="1200" b="1" dirty="0">
                <a:solidFill>
                  <a:srgbClr val="000000"/>
                </a:solidFill>
                <a:latin typeface="Arial" panose="020B0604020202020204" pitchFamily="34" charset="0"/>
                <a:cs typeface="Arial" panose="020B0604020202020204" pitchFamily="34" charset="0"/>
              </a:rPr>
              <a:t> select critical MOSs that in total would represent over 50% of the unit, or, that represents a high volume in comparison to the other selected MOS.</a:t>
            </a:r>
          </a:p>
          <a:p>
            <a:pPr marL="173831" indent="-173831">
              <a:buFont typeface="Arial" panose="020B0604020202020204" pitchFamily="34" charset="0"/>
              <a:buChar char="•"/>
              <a:defRPr/>
            </a:pPr>
            <a:r>
              <a:rPr lang="en-US" sz="1200" b="1" dirty="0">
                <a:solidFill>
                  <a:srgbClr val="000000"/>
                </a:solidFill>
                <a:latin typeface="Arial" panose="020B0604020202020204" pitchFamily="34" charset="0"/>
                <a:cs typeface="Arial" panose="020B0604020202020204" pitchFamily="34" charset="0"/>
              </a:rPr>
              <a:t>Some units only have 3 MOS.  In this case, all 3 must be selected; Some units have a higher density MOS with a historically low level of fill.</a:t>
            </a:r>
          </a:p>
          <a:p>
            <a:pPr marL="173831" indent="-173831">
              <a:buFont typeface="Arial" panose="020B0604020202020204" pitchFamily="34" charset="0"/>
              <a:buChar char="•"/>
              <a:defRPr/>
            </a:pPr>
            <a:r>
              <a:rPr lang="en-US" sz="1200" b="1" dirty="0">
                <a:solidFill>
                  <a:srgbClr val="000000"/>
                </a:solidFill>
                <a:latin typeface="Arial" panose="020B0604020202020204" pitchFamily="34" charset="0"/>
                <a:cs typeface="Arial" panose="020B0604020202020204" pitchFamily="34" charset="0"/>
              </a:rPr>
              <a:t>A new MOS, a problem MOS, etc., and other MOS don't matter or are not expected to be an issue.  In this case it may be worth selecting the MOS in order to focus on the main issue.</a:t>
            </a:r>
          </a:p>
          <a:p>
            <a:pPr marL="173831" indent="-173831">
              <a:buFont typeface="Arial" panose="020B0604020202020204" pitchFamily="34" charset="0"/>
              <a:buChar char="•"/>
              <a:defRPr/>
            </a:pPr>
            <a:endParaRPr lang="en-US" sz="900" dirty="0">
              <a:solidFill>
                <a:srgbClr val="000000"/>
              </a:solidFill>
            </a:endParaRPr>
          </a:p>
        </p:txBody>
      </p:sp>
      <p:graphicFrame>
        <p:nvGraphicFramePr>
          <p:cNvPr id="4" name="Table 3">
            <a:extLst>
              <a:ext uri="{FF2B5EF4-FFF2-40B4-BE49-F238E27FC236}">
                <a16:creationId xmlns:a16="http://schemas.microsoft.com/office/drawing/2014/main" id="{4A40CC2A-9236-376B-0166-9B7146ADA36B}"/>
              </a:ext>
            </a:extLst>
          </p:cNvPr>
          <p:cNvGraphicFramePr>
            <a:graphicFrameLocks noGrp="1"/>
          </p:cNvGraphicFramePr>
          <p:nvPr>
            <p:extLst>
              <p:ext uri="{D42A27DB-BD31-4B8C-83A1-F6EECF244321}">
                <p14:modId xmlns:p14="http://schemas.microsoft.com/office/powerpoint/2010/main" val="2640040171"/>
              </p:ext>
            </p:extLst>
          </p:nvPr>
        </p:nvGraphicFramePr>
        <p:xfrm>
          <a:off x="4687093" y="1032356"/>
          <a:ext cx="3058122" cy="1127236"/>
        </p:xfrm>
        <a:graphic>
          <a:graphicData uri="http://schemas.openxmlformats.org/drawingml/2006/table">
            <a:tbl>
              <a:tblPr/>
              <a:tblGrid>
                <a:gridCol w="1291793">
                  <a:extLst>
                    <a:ext uri="{9D8B030D-6E8A-4147-A177-3AD203B41FA5}">
                      <a16:colId xmlns:a16="http://schemas.microsoft.com/office/drawing/2014/main" val="20000"/>
                    </a:ext>
                  </a:extLst>
                </a:gridCol>
                <a:gridCol w="1766329">
                  <a:extLst>
                    <a:ext uri="{9D8B030D-6E8A-4147-A177-3AD203B41FA5}">
                      <a16:colId xmlns:a16="http://schemas.microsoft.com/office/drawing/2014/main" val="3620800662"/>
                    </a:ext>
                  </a:extLst>
                </a:gridCol>
              </a:tblGrid>
              <a:tr h="256460">
                <a:tc>
                  <a:txBody>
                    <a:bodyPr/>
                    <a:lstStyle/>
                    <a:p>
                      <a:pPr algn="ctr" fontAlgn="b"/>
                      <a:r>
                        <a:rPr lang="en-US" sz="1400" b="0" i="0" u="none" strike="noStrike" dirty="0">
                          <a:solidFill>
                            <a:srgbClr val="000000"/>
                          </a:solidFill>
                          <a:effectLst/>
                          <a:latin typeface="Arial" panose="020B0604020202020204" pitchFamily="34" charset="0"/>
                          <a:cs typeface="Arial" panose="020B0604020202020204" pitchFamily="34" charset="0"/>
                        </a:rPr>
                        <a:t>Critical MOS</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Arial" panose="020B0604020202020204" pitchFamily="34" charset="0"/>
                          <a:cs typeface="Arial" panose="020B0604020202020204" pitchFamily="34" charset="0"/>
                        </a:rPr>
                        <a:t>DROP / RATIONALE</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46876">
                <a:tc>
                  <a:txBody>
                    <a:bodyPr/>
                    <a:lstStyle/>
                    <a:p>
                      <a:r>
                        <a:rPr lang="en-US" sz="1400" dirty="0">
                          <a:latin typeface="Arial" panose="020B0604020202020204" pitchFamily="34" charset="0"/>
                          <a:cs typeface="Arial" panose="020B0604020202020204" pitchFamily="34" charset="0"/>
                        </a:rPr>
                        <a:t>0231</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en-US" sz="1400" dirty="0">
                          <a:latin typeface="Arial" panose="020B0604020202020204" pitchFamily="34" charset="0"/>
                          <a:cs typeface="Arial" panose="020B0604020202020204" pitchFamily="34" charset="0"/>
                        </a:rPr>
                        <a:t>Not Critical MOS</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8380980"/>
                  </a:ext>
                </a:extLst>
              </a:tr>
              <a:tr h="146876">
                <a:tc>
                  <a:txBody>
                    <a:bodyPr/>
                    <a:lstStyle/>
                    <a:p>
                      <a:r>
                        <a:rPr lang="en-US" sz="1400">
                          <a:latin typeface="Arial" panose="020B0604020202020204" pitchFamily="34" charset="0"/>
                          <a:cs typeface="Arial" panose="020B0604020202020204" pitchFamily="34" charset="0"/>
                        </a:rPr>
                        <a:t>0431</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en-US" sz="1400" dirty="0">
                          <a:latin typeface="Arial" panose="020B0604020202020204" pitchFamily="34" charset="0"/>
                          <a:cs typeface="Arial" panose="020B0604020202020204" pitchFamily="34" charset="0"/>
                        </a:rPr>
                        <a:t>Replaced with 0441</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69822846"/>
                  </a:ext>
                </a:extLst>
              </a:tr>
              <a:tr h="146876">
                <a:tc>
                  <a:txBody>
                    <a:bodyPr/>
                    <a:lstStyle/>
                    <a:p>
                      <a:r>
                        <a:rPr lang="en-US" sz="1400">
                          <a:latin typeface="Arial" panose="020B0604020202020204" pitchFamily="34" charset="0"/>
                          <a:cs typeface="Arial" panose="020B0604020202020204" pitchFamily="34" charset="0"/>
                        </a:rPr>
                        <a:t>0811</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en-US" sz="1400" dirty="0">
                          <a:latin typeface="Arial" panose="020B0604020202020204" pitchFamily="34" charset="0"/>
                          <a:cs typeface="Arial" panose="020B0604020202020204" pitchFamily="34" charset="0"/>
                        </a:rPr>
                        <a:t>Replace with 0814</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5938811"/>
                  </a:ext>
                </a:extLst>
              </a:tr>
              <a:tr h="146876">
                <a:tc>
                  <a:txBody>
                    <a:bodyPr/>
                    <a:lstStyle/>
                    <a:p>
                      <a:r>
                        <a:rPr lang="en-US" sz="1400" dirty="0">
                          <a:latin typeface="Arial" panose="020B0604020202020204" pitchFamily="34" charset="0"/>
                          <a:cs typeface="Arial" panose="020B0604020202020204" pitchFamily="34" charset="0"/>
                        </a:rPr>
                        <a:t>8621</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en-US" sz="1400" dirty="0">
                          <a:latin typeface="Arial" panose="020B0604020202020204" pitchFamily="34" charset="0"/>
                          <a:cs typeface="Arial" panose="020B0604020202020204" pitchFamily="34" charset="0"/>
                        </a:rPr>
                        <a:t>Not on TO</a:t>
                      </a:r>
                    </a:p>
                  </a:txBody>
                  <a:tcPr marL="68580"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01408629"/>
                  </a:ext>
                </a:extLst>
              </a:tr>
            </a:tbl>
          </a:graphicData>
        </a:graphic>
      </p:graphicFrame>
      <p:sp>
        <p:nvSpPr>
          <p:cNvPr id="3" name="Footer Placeholder 4">
            <a:extLst>
              <a:ext uri="{FF2B5EF4-FFF2-40B4-BE49-F238E27FC236}">
                <a16:creationId xmlns:a16="http://schemas.microsoft.com/office/drawing/2014/main" id="{ADBE9FF1-8F77-AB97-8159-945C4726D2A5}"/>
              </a:ext>
            </a:extLst>
          </p:cNvPr>
          <p:cNvSpPr>
            <a:spLocks noGrp="1"/>
          </p:cNvSpPr>
          <p:nvPr>
            <p:ph type="ftr" sz="quarter" idx="11"/>
          </p:nvPr>
        </p:nvSpPr>
        <p:spPr>
          <a:xfrm>
            <a:off x="0" y="6484013"/>
            <a:ext cx="2552699" cy="365125"/>
          </a:xfrm>
        </p:spPr>
        <p:txBody>
          <a:bodyPr/>
          <a:lstStyle/>
          <a:p>
            <a:r>
              <a:rPr lang="en-US">
                <a:solidFill>
                  <a:schemeClr val="tx1"/>
                </a:solidFill>
              </a:rPr>
              <a:t>MAR 2025-CUI</a:t>
            </a:r>
            <a:endParaRPr lang="en-US" dirty="0">
              <a:solidFill>
                <a:schemeClr val="tx1"/>
              </a:solidFill>
            </a:endParaRPr>
          </a:p>
        </p:txBody>
      </p:sp>
      <p:sp>
        <p:nvSpPr>
          <p:cNvPr id="5" name="Slide Number Placeholder 4">
            <a:extLst>
              <a:ext uri="{FF2B5EF4-FFF2-40B4-BE49-F238E27FC236}">
                <a16:creationId xmlns:a16="http://schemas.microsoft.com/office/drawing/2014/main" id="{41C51E81-3873-7E5B-BD64-D52A38C99E24}"/>
              </a:ext>
            </a:extLst>
          </p:cNvPr>
          <p:cNvSpPr>
            <a:spLocks noGrp="1"/>
          </p:cNvSpPr>
          <p:nvPr>
            <p:ph type="sldNum" sz="quarter" idx="12"/>
          </p:nvPr>
        </p:nvSpPr>
        <p:spPr>
          <a:xfrm>
            <a:off x="6678415" y="6484012"/>
            <a:ext cx="2133600" cy="365125"/>
          </a:xfrm>
        </p:spPr>
        <p:txBody>
          <a:bodyPr/>
          <a:lstStyle/>
          <a:p>
            <a:fld id="{57D7F152-42F7-4C0B-ACE2-8696607C202E}" type="slidenum">
              <a:rPr lang="en-US" smtClean="0">
                <a:solidFill>
                  <a:schemeClr val="tx1"/>
                </a:solidFill>
              </a:rPr>
              <a:pPr/>
              <a:t>24</a:t>
            </a:fld>
            <a:endParaRPr lang="en-US" dirty="0">
              <a:solidFill>
                <a:schemeClr val="tx1"/>
              </a:solidFill>
            </a:endParaRPr>
          </a:p>
        </p:txBody>
      </p:sp>
    </p:spTree>
    <p:extLst>
      <p:ext uri="{BB962C8B-B14F-4D97-AF65-F5344CB8AC3E}">
        <p14:creationId xmlns:p14="http://schemas.microsoft.com/office/powerpoint/2010/main" val="1856263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72C0E8-6F67-FAAF-70DD-67D14E08BFA1}"/>
              </a:ext>
            </a:extLst>
          </p:cNvPr>
          <p:cNvSpPr>
            <a:spLocks noGrp="1"/>
          </p:cNvSpPr>
          <p:nvPr>
            <p:ph type="ftr" sz="quarter" idx="11"/>
          </p:nvPr>
        </p:nvSpPr>
        <p:spPr>
          <a:xfrm>
            <a:off x="0" y="6492875"/>
            <a:ext cx="2895600" cy="365125"/>
          </a:xfrm>
        </p:spPr>
        <p:txBody>
          <a:bodyPr/>
          <a:lstStyle/>
          <a:p>
            <a:r>
              <a:rPr lang="en-US">
                <a:solidFill>
                  <a:schemeClr val="tx1"/>
                </a:solidFill>
              </a:rPr>
              <a:t>MAR 2025-CUI</a:t>
            </a:r>
            <a:endParaRPr lang="en-US" dirty="0">
              <a:solidFill>
                <a:schemeClr val="tx1"/>
              </a:solidFill>
            </a:endParaRPr>
          </a:p>
        </p:txBody>
      </p:sp>
      <p:sp>
        <p:nvSpPr>
          <p:cNvPr id="3" name="Slide Number Placeholder 2">
            <a:extLst>
              <a:ext uri="{FF2B5EF4-FFF2-40B4-BE49-F238E27FC236}">
                <a16:creationId xmlns:a16="http://schemas.microsoft.com/office/drawing/2014/main" id="{66F7FC86-72BF-78CB-48B2-C4CC59C1B623}"/>
              </a:ext>
            </a:extLst>
          </p:cNvPr>
          <p:cNvSpPr>
            <a:spLocks noGrp="1"/>
          </p:cNvSpPr>
          <p:nvPr>
            <p:ph type="sldNum" sz="quarter" idx="12"/>
          </p:nvPr>
        </p:nvSpPr>
        <p:spPr/>
        <p:txBody>
          <a:bodyPr/>
          <a:lstStyle/>
          <a:p>
            <a:fld id="{57D7F152-42F7-4C0B-ACE2-8696607C202E}" type="slidenum">
              <a:rPr lang="en-US" smtClean="0"/>
              <a:pPr/>
              <a:t>25</a:t>
            </a:fld>
            <a:endParaRPr lang="en-US" dirty="0"/>
          </a:p>
        </p:txBody>
      </p:sp>
      <p:sp>
        <p:nvSpPr>
          <p:cNvPr id="4" name="Content Placeholder 2">
            <a:extLst>
              <a:ext uri="{FF2B5EF4-FFF2-40B4-BE49-F238E27FC236}">
                <a16:creationId xmlns:a16="http://schemas.microsoft.com/office/drawing/2014/main" id="{4AE628E2-934F-D684-4126-587D9F0CA341}"/>
              </a:ext>
            </a:extLst>
          </p:cNvPr>
          <p:cNvSpPr txBox="1">
            <a:spLocks/>
          </p:cNvSpPr>
          <p:nvPr/>
        </p:nvSpPr>
        <p:spPr>
          <a:xfrm>
            <a:off x="278296" y="1417638"/>
            <a:ext cx="8537713" cy="50752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200" b="1" dirty="0">
                <a:latin typeface="Arial" panose="020B0604020202020204" pitchFamily="34" charset="0"/>
              </a:rPr>
              <a:t>Provides temporary policy guidance and eliminates the need for future Marine Corps Bulletin (</a:t>
            </a:r>
            <a:r>
              <a:rPr lang="en-US" sz="1200" b="1" dirty="0" err="1">
                <a:latin typeface="Arial" panose="020B0604020202020204" pitchFamily="34" charset="0"/>
              </a:rPr>
              <a:t>MCBul</a:t>
            </a:r>
            <a:r>
              <a:rPr lang="en-US" sz="1200" b="1" dirty="0">
                <a:latin typeface="Arial" panose="020B0604020202020204" pitchFamily="34" charset="0"/>
              </a:rPr>
              <a:t>) 3000 publications by DC, I&amp;L.</a:t>
            </a:r>
          </a:p>
          <a:p>
            <a:pPr fontAlgn="auto">
              <a:spcAft>
                <a:spcPts val="0"/>
              </a:spcAft>
            </a:pPr>
            <a:endParaRPr lang="en-US" sz="1200" b="1" dirty="0">
              <a:latin typeface="Arial" panose="020B0604020202020204" pitchFamily="34" charset="0"/>
            </a:endParaRPr>
          </a:p>
          <a:p>
            <a:pPr fontAlgn="auto">
              <a:spcAft>
                <a:spcPts val="0"/>
              </a:spcAft>
            </a:pPr>
            <a:r>
              <a:rPr lang="en-US" sz="1200" b="1" dirty="0">
                <a:latin typeface="Arial" panose="020B0604020202020204" pitchFamily="34" charset="0"/>
              </a:rPr>
              <a:t>Streamlines the process of Principle End Item (PEI) and Mission Essential Equipment (MEE) identification and designation.</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DoD Defense Readiness Reporting System (DRRS) receives requirement information from TFSMS along with inventory and maintenance information from GCSS-MC to generate supply and materiel readiness assessments</a:t>
            </a:r>
          </a:p>
          <a:p>
            <a:pPr fontAlgn="auto">
              <a:spcAft>
                <a:spcPts val="0"/>
              </a:spcAft>
            </a:pPr>
            <a:endParaRPr lang="en-US" sz="1200" b="1" dirty="0">
              <a:latin typeface="Arial" panose="020B0604020202020204" pitchFamily="34" charset="0"/>
            </a:endParaRPr>
          </a:p>
          <a:p>
            <a:pPr fontAlgn="auto">
              <a:spcAft>
                <a:spcPts val="0"/>
              </a:spcAft>
            </a:pPr>
            <a:r>
              <a:rPr lang="en-US" sz="1200" b="1" dirty="0">
                <a:latin typeface="Arial" panose="020B0604020202020204" pitchFamily="34" charset="0"/>
              </a:rPr>
              <a:t>Marine Corps will use the Table of Organization and Equipment Change Request (TOECR) process to update the materiel readiness reporting designation and classification of ground equipment.</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Classification of equipment as MEE is specific to the type of unit and is inextricably linked to the unit’s Mission Essential Tasks (MET) that comprise the unit’s METL.</a:t>
            </a:r>
          </a:p>
          <a:p>
            <a:pPr fontAlgn="auto">
              <a:spcAft>
                <a:spcPts val="0"/>
              </a:spcAft>
            </a:pPr>
            <a:endParaRPr lang="en-US" sz="1200" b="1" dirty="0">
              <a:latin typeface="Arial" panose="020B0604020202020204" pitchFamily="34" charset="0"/>
            </a:endParaRPr>
          </a:p>
          <a:p>
            <a:pPr fontAlgn="auto">
              <a:spcAft>
                <a:spcPts val="0"/>
              </a:spcAft>
            </a:pPr>
            <a:r>
              <a:rPr lang="en-US" sz="1200" b="1" dirty="0">
                <a:latin typeface="Arial" panose="020B0604020202020204" pitchFamily="34" charset="0"/>
              </a:rPr>
              <a:t>Determination of MEE will only be conducted via the MET/METL Development Process.</a:t>
            </a:r>
          </a:p>
          <a:p>
            <a:pPr marL="0" indent="0" fontAlgn="auto">
              <a:spcAft>
                <a:spcPts val="0"/>
              </a:spcAft>
              <a:buNone/>
            </a:pPr>
            <a:r>
              <a:rPr lang="en-US" sz="1200" b="1" dirty="0">
                <a:latin typeface="Arial" panose="020B0604020202020204" pitchFamily="34" charset="0"/>
              </a:rPr>
              <a:t> </a:t>
            </a:r>
          </a:p>
          <a:p>
            <a:pPr fontAlgn="auto">
              <a:spcAft>
                <a:spcPts val="0"/>
              </a:spcAft>
            </a:pPr>
            <a:r>
              <a:rPr lang="en-US" sz="1200" b="1" dirty="0">
                <a:latin typeface="Arial" panose="020B0604020202020204" pitchFamily="34" charset="0"/>
              </a:rPr>
              <a:t>Stakeholders may submit requests for changes to a unit’s MEE as inputs to the respective MET/METL review and development workshops.</a:t>
            </a:r>
          </a:p>
          <a:p>
            <a:pPr fontAlgn="auto">
              <a:spcAft>
                <a:spcPts val="0"/>
              </a:spcAft>
            </a:pPr>
            <a:endParaRPr lang="en-US" sz="1200" b="1" dirty="0">
              <a:latin typeface="Arial" panose="020B0604020202020204" pitchFamily="34" charset="0"/>
            </a:endParaRPr>
          </a:p>
          <a:p>
            <a:pPr fontAlgn="auto">
              <a:spcAft>
                <a:spcPts val="0"/>
              </a:spcAft>
            </a:pPr>
            <a:r>
              <a:rPr lang="en-US" sz="1200" b="1" dirty="0">
                <a:solidFill>
                  <a:srgbClr val="FF0000"/>
                </a:solidFill>
                <a:latin typeface="Arial" panose="020B0604020202020204" pitchFamily="34" charset="0"/>
              </a:rPr>
              <a:t>FMF MET/METL review and development workshop products, to include MET-to-MEE alignments, receive O6 and GO-level staffing, and are validated by CD&amp;I Decision Memorandum. Once approved, TFSD will update TFSMS to reflect MEE changes.  To ensure compliance with the Service's Readiness Reporting requirements, DC PP&amp;O will be the final approving authority for METL-related MEE decisions. </a:t>
            </a:r>
            <a:endParaRPr lang="en-US" sz="1200" b="1" dirty="0">
              <a:latin typeface="Arial" panose="020B0604020202020204" pitchFamily="34" charset="0"/>
            </a:endParaRPr>
          </a:p>
        </p:txBody>
      </p:sp>
      <p:sp>
        <p:nvSpPr>
          <p:cNvPr id="5" name="Title 1">
            <a:extLst>
              <a:ext uri="{FF2B5EF4-FFF2-40B4-BE49-F238E27FC236}">
                <a16:creationId xmlns:a16="http://schemas.microsoft.com/office/drawing/2014/main" id="{6ABF147F-0B14-38A8-B0E3-63B5A4F67F6A}"/>
              </a:ext>
            </a:extLst>
          </p:cNvPr>
          <p:cNvSpPr txBox="1">
            <a:spLocks/>
          </p:cNvSpPr>
          <p:nvPr/>
        </p:nvSpPr>
        <p:spPr>
          <a:xfrm>
            <a:off x="1263316" y="136525"/>
            <a:ext cx="6725652" cy="8042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latin typeface="Arial" panose="020B0604020202020204" pitchFamily="34" charset="0"/>
                <a:cs typeface="Arial" panose="020B0604020202020204" pitchFamily="34" charset="0"/>
              </a:rPr>
              <a:t>MARADMIN 350/24 – Identification of Marine Corps Readiness Reportable Ground Equipment</a:t>
            </a:r>
          </a:p>
        </p:txBody>
      </p:sp>
    </p:spTree>
    <p:extLst>
      <p:ext uri="{BB962C8B-B14F-4D97-AF65-F5344CB8AC3E}">
        <p14:creationId xmlns:p14="http://schemas.microsoft.com/office/powerpoint/2010/main" val="2553960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146642"/>
            <a:ext cx="9144000" cy="685800"/>
          </a:xfrm>
          <a:prstGeom prst="rect">
            <a:avLst/>
          </a:prstGeom>
        </p:spPr>
        <p:txBody>
          <a:bodyPr anchor="ctr"/>
          <a:lstStyle>
            <a:lvl1pPr algn="ctr" rtl="0" eaLnBrk="0" fontAlgn="base" hangingPunct="0">
              <a:spcBef>
                <a:spcPct val="0"/>
              </a:spcBef>
              <a:spcAft>
                <a:spcPct val="0"/>
              </a:spcAft>
              <a:defRPr sz="2800" b="1">
                <a:solidFill>
                  <a:srgbClr val="0A0053"/>
                </a:solidFill>
                <a:latin typeface="+mj-lt"/>
                <a:ea typeface="+mj-ea"/>
                <a:cs typeface="+mj-cs"/>
              </a:defRPr>
            </a:lvl1pPr>
            <a:lvl2pPr algn="ctr" rtl="0" eaLnBrk="0" fontAlgn="base" hangingPunct="0">
              <a:spcBef>
                <a:spcPct val="0"/>
              </a:spcBef>
              <a:spcAft>
                <a:spcPct val="0"/>
              </a:spcAft>
              <a:defRPr sz="2800" b="1">
                <a:solidFill>
                  <a:srgbClr val="0A0053"/>
                </a:solidFill>
                <a:latin typeface="Arial" charset="0"/>
              </a:defRPr>
            </a:lvl2pPr>
            <a:lvl3pPr algn="ctr" rtl="0" eaLnBrk="0" fontAlgn="base" hangingPunct="0">
              <a:spcBef>
                <a:spcPct val="0"/>
              </a:spcBef>
              <a:spcAft>
                <a:spcPct val="0"/>
              </a:spcAft>
              <a:defRPr sz="2800" b="1">
                <a:solidFill>
                  <a:srgbClr val="0A0053"/>
                </a:solidFill>
                <a:latin typeface="Arial" charset="0"/>
              </a:defRPr>
            </a:lvl3pPr>
            <a:lvl4pPr algn="ctr" rtl="0" eaLnBrk="0" fontAlgn="base" hangingPunct="0">
              <a:spcBef>
                <a:spcPct val="0"/>
              </a:spcBef>
              <a:spcAft>
                <a:spcPct val="0"/>
              </a:spcAft>
              <a:defRPr sz="2800" b="1">
                <a:solidFill>
                  <a:srgbClr val="0A0053"/>
                </a:solidFill>
                <a:latin typeface="Arial" charset="0"/>
              </a:defRPr>
            </a:lvl4pPr>
            <a:lvl5pPr algn="ctr" rtl="0" eaLnBrk="0" fontAlgn="base" hangingPunct="0">
              <a:spcBef>
                <a:spcPct val="0"/>
              </a:spcBef>
              <a:spcAft>
                <a:spcPct val="0"/>
              </a:spcAft>
              <a:defRPr sz="2800" b="1">
                <a:solidFill>
                  <a:srgbClr val="0A0053"/>
                </a:solidFill>
                <a:latin typeface="Arial" charset="0"/>
              </a:defRPr>
            </a:lvl5pPr>
            <a:lvl6pPr marL="457200" algn="ctr" rtl="0" fontAlgn="base">
              <a:spcBef>
                <a:spcPct val="0"/>
              </a:spcBef>
              <a:spcAft>
                <a:spcPct val="0"/>
              </a:spcAft>
              <a:defRPr sz="2800" b="1">
                <a:solidFill>
                  <a:srgbClr val="0A0053"/>
                </a:solidFill>
                <a:latin typeface="Arial" charset="0"/>
              </a:defRPr>
            </a:lvl6pPr>
            <a:lvl7pPr marL="914400" algn="ctr" rtl="0" fontAlgn="base">
              <a:spcBef>
                <a:spcPct val="0"/>
              </a:spcBef>
              <a:spcAft>
                <a:spcPct val="0"/>
              </a:spcAft>
              <a:defRPr sz="2800" b="1">
                <a:solidFill>
                  <a:srgbClr val="0A0053"/>
                </a:solidFill>
                <a:latin typeface="Arial" charset="0"/>
              </a:defRPr>
            </a:lvl7pPr>
            <a:lvl8pPr marL="1371600" algn="ctr" rtl="0" fontAlgn="base">
              <a:spcBef>
                <a:spcPct val="0"/>
              </a:spcBef>
              <a:spcAft>
                <a:spcPct val="0"/>
              </a:spcAft>
              <a:defRPr sz="2800" b="1">
                <a:solidFill>
                  <a:srgbClr val="0A0053"/>
                </a:solidFill>
                <a:latin typeface="Arial" charset="0"/>
              </a:defRPr>
            </a:lvl8pPr>
            <a:lvl9pPr marL="1828800" algn="ctr" rtl="0" fontAlgn="base">
              <a:spcBef>
                <a:spcPct val="0"/>
              </a:spcBef>
              <a:spcAft>
                <a:spcPct val="0"/>
              </a:spcAft>
              <a:defRPr sz="2800" b="1">
                <a:solidFill>
                  <a:srgbClr val="0A0053"/>
                </a:solidFill>
                <a:latin typeface="Arial" charset="0"/>
              </a:defRPr>
            </a:lvl9pPr>
          </a:lstStyle>
          <a:p>
            <a:r>
              <a:rPr lang="en-US" sz="2100" kern="0" dirty="0">
                <a:solidFill>
                  <a:schemeClr val="tx1"/>
                </a:solidFill>
              </a:rPr>
              <a:t>T/E EXAMPLE:  3</a:t>
            </a:r>
            <a:r>
              <a:rPr lang="en-US" sz="2100" kern="0" baseline="30000" dirty="0">
                <a:solidFill>
                  <a:schemeClr val="tx1"/>
                </a:solidFill>
              </a:rPr>
              <a:t>rd</a:t>
            </a:r>
            <a:r>
              <a:rPr lang="en-US" sz="2100" kern="0" dirty="0">
                <a:solidFill>
                  <a:schemeClr val="tx1"/>
                </a:solidFill>
              </a:rPr>
              <a:t> MLR Littoral Combat Team (LCT) MEE</a:t>
            </a:r>
          </a:p>
        </p:txBody>
      </p:sp>
      <p:graphicFrame>
        <p:nvGraphicFramePr>
          <p:cNvPr id="11" name="Table 10"/>
          <p:cNvGraphicFramePr>
            <a:graphicFrameLocks noGrp="1"/>
          </p:cNvGraphicFramePr>
          <p:nvPr>
            <p:extLst>
              <p:ext uri="{D42A27DB-BD31-4B8C-83A1-F6EECF244321}">
                <p14:modId xmlns:p14="http://schemas.microsoft.com/office/powerpoint/2010/main" val="2419589848"/>
              </p:ext>
            </p:extLst>
          </p:nvPr>
        </p:nvGraphicFramePr>
        <p:xfrm>
          <a:off x="1273214" y="1340264"/>
          <a:ext cx="5878214" cy="3186973"/>
        </p:xfrm>
        <a:graphic>
          <a:graphicData uri="http://schemas.openxmlformats.org/drawingml/2006/table">
            <a:tbl>
              <a:tblPr/>
              <a:tblGrid>
                <a:gridCol w="1613863">
                  <a:extLst>
                    <a:ext uri="{9D8B030D-6E8A-4147-A177-3AD203B41FA5}">
                      <a16:colId xmlns:a16="http://schemas.microsoft.com/office/drawing/2014/main" val="3366949623"/>
                    </a:ext>
                  </a:extLst>
                </a:gridCol>
                <a:gridCol w="4264351">
                  <a:extLst>
                    <a:ext uri="{9D8B030D-6E8A-4147-A177-3AD203B41FA5}">
                      <a16:colId xmlns:a16="http://schemas.microsoft.com/office/drawing/2014/main" val="20000"/>
                    </a:ext>
                  </a:extLst>
                </a:gridCol>
              </a:tblGrid>
              <a:tr h="135779">
                <a:tc>
                  <a:txBody>
                    <a:bodyPr/>
                    <a:lstStyle/>
                    <a:p>
                      <a:pPr algn="ctr" fontAlgn="b"/>
                      <a:r>
                        <a:rPr lang="en-US" sz="1200" b="1" i="0" u="none" strike="noStrike" dirty="0">
                          <a:solidFill>
                            <a:srgbClr val="000000"/>
                          </a:solidFill>
                          <a:effectLst/>
                          <a:latin typeface="Arial"/>
                        </a:rPr>
                        <a:t>TAMCN</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Arial"/>
                        </a:rPr>
                        <a:t>Nomenclature</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35779">
                <a:tc>
                  <a:txBody>
                    <a:bodyPr/>
                    <a:lstStyle/>
                    <a:p>
                      <a:pPr algn="ctr"/>
                      <a:r>
                        <a:rPr lang="en-US" sz="1200" dirty="0">
                          <a:solidFill>
                            <a:schemeClr val="tx1"/>
                          </a:solidFill>
                          <a:latin typeface="Arial" panose="020B0604020202020204" pitchFamily="34" charset="0"/>
                          <a:cs typeface="Arial" panose="020B0604020202020204" pitchFamily="34" charset="0"/>
                        </a:rPr>
                        <a:t>A00677G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AN/MRC-148</a:t>
                      </a:r>
                      <a:endParaRPr lang="en-US" sz="1200" dirty="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24568405"/>
                  </a:ext>
                </a:extLst>
              </a:tr>
              <a:tr h="135779">
                <a:tc>
                  <a:txBody>
                    <a:bodyPr/>
                    <a:lstStyle/>
                    <a:p>
                      <a:pPr algn="ctr"/>
                      <a:r>
                        <a:rPr lang="en-US" sz="1200" strike="noStrike" dirty="0">
                          <a:solidFill>
                            <a:schemeClr val="tx1"/>
                          </a:solidFill>
                          <a:latin typeface="Arial" panose="020B0604020202020204" pitchFamily="34" charset="0"/>
                          <a:cs typeface="Arial" panose="020B0604020202020204" pitchFamily="34" charset="0"/>
                        </a:rPr>
                        <a:t>A01397G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 AN/TRC-209 - Power amplified HF</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1468553"/>
                  </a:ext>
                </a:extLst>
              </a:tr>
              <a:tr h="135779">
                <a:tc>
                  <a:txBody>
                    <a:bodyPr/>
                    <a:lstStyle/>
                    <a:p>
                      <a:pPr algn="ctr"/>
                      <a:r>
                        <a:rPr lang="en-US" sz="1200">
                          <a:solidFill>
                            <a:schemeClr val="tx1"/>
                          </a:solidFill>
                          <a:latin typeface="Arial" panose="020B0604020202020204" pitchFamily="34" charset="0"/>
                          <a:cs typeface="Arial" panose="020B0604020202020204" pitchFamily="34" charset="0"/>
                        </a:rPr>
                        <a:t>A02047G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dirty="0">
                          <a:solidFill>
                            <a:schemeClr val="tx1"/>
                          </a:solidFill>
                          <a:latin typeface="Arial" panose="020B0604020202020204" pitchFamily="34" charset="0"/>
                          <a:cs typeface="Arial" panose="020B0604020202020204" pitchFamily="34" charset="0"/>
                        </a:rPr>
                        <a:t>HHVDL (Replaces the Video Scout)</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9802323"/>
                  </a:ext>
                </a:extLst>
              </a:tr>
              <a:tr h="147496">
                <a:tc>
                  <a:txBody>
                    <a:bodyPr/>
                    <a:lstStyle/>
                    <a:p>
                      <a:pPr algn="ctr"/>
                      <a:r>
                        <a:rPr lang="en-US" sz="1200">
                          <a:solidFill>
                            <a:schemeClr val="tx1"/>
                          </a:solidFill>
                          <a:latin typeface="Arial" panose="020B0604020202020204" pitchFamily="34" charset="0"/>
                          <a:cs typeface="Arial" panose="020B0604020202020204" pitchFamily="34" charset="0"/>
                        </a:rPr>
                        <a:t>A01737G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COMMUNICATION SECURITY MODULE (CSM)</a:t>
                      </a:r>
                      <a:endParaRPr lang="en-US" sz="1200" dirty="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55600000"/>
                  </a:ext>
                </a:extLst>
              </a:tr>
              <a:tr h="135779">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A01987G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AN/PRC-160 – HF</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7818436"/>
                  </a:ext>
                </a:extLst>
              </a:tr>
              <a:tr h="135779">
                <a:tc>
                  <a:txBody>
                    <a:bodyPr/>
                    <a:lstStyle/>
                    <a:p>
                      <a:pPr lvl="0" algn="ctr">
                        <a:buNone/>
                      </a:pPr>
                      <a:r>
                        <a:rPr lang="en-US" sz="1200" strike="noStrike">
                          <a:solidFill>
                            <a:schemeClr val="tx1"/>
                          </a:solidFill>
                          <a:latin typeface="Arial" panose="020B0604020202020204" pitchFamily="34" charset="0"/>
                          <a:cs typeface="Arial" panose="020B0604020202020204" pitchFamily="34" charset="0"/>
                        </a:rPr>
                        <a:t>A02107G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a:solidFill>
                            <a:schemeClr val="tx1"/>
                          </a:solidFill>
                          <a:latin typeface="Arial" panose="020B0604020202020204" pitchFamily="34" charset="0"/>
                          <a:cs typeface="Arial" panose="020B0604020202020204" pitchFamily="34" charset="0"/>
                        </a:rPr>
                        <a:t>MUOS Antenna (At the halt) </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89500428"/>
                  </a:ext>
                </a:extLst>
              </a:tr>
              <a:tr h="135779">
                <a:tc>
                  <a:txBody>
                    <a:bodyPr/>
                    <a:lstStyle/>
                    <a:p>
                      <a:pPr lvl="0" algn="ctr">
                        <a:buNone/>
                      </a:pPr>
                      <a:r>
                        <a:rPr lang="en-US" sz="1200" b="0" i="0" u="none" strike="noStrike" noProof="0">
                          <a:solidFill>
                            <a:schemeClr val="tx1"/>
                          </a:solidFill>
                          <a:latin typeface="Arial" panose="020B0604020202020204" pitchFamily="34" charset="0"/>
                          <a:cs typeface="Arial" panose="020B0604020202020204" pitchFamily="34" charset="0"/>
                        </a:rPr>
                        <a:t>A02217G</a:t>
                      </a:r>
                      <a:endParaRPr lang="en-US" sz="120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GEOSPATIAL WORKSTATION</a:t>
                      </a:r>
                      <a:endParaRPr lang="en-US" sz="1200" dirty="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32443704"/>
                  </a:ext>
                </a:extLst>
              </a:tr>
              <a:tr h="135779">
                <a:tc>
                  <a:txBody>
                    <a:bodyPr/>
                    <a:lstStyle/>
                    <a:p>
                      <a:pPr lvl="0" algn="ctr">
                        <a:buNone/>
                      </a:pPr>
                      <a:r>
                        <a:rPr lang="en-US" sz="1200" strike="noStrike">
                          <a:solidFill>
                            <a:schemeClr val="tx1"/>
                          </a:solidFill>
                          <a:latin typeface="Arial" panose="020B0604020202020204" pitchFamily="34" charset="0"/>
                          <a:cs typeface="Arial" panose="020B0604020202020204" pitchFamily="34" charset="0"/>
                        </a:rPr>
                        <a:t>A02457G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MCWS-X (Replaces VSAT)</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46674583"/>
                  </a:ext>
                </a:extLst>
              </a:tr>
              <a:tr h="135779">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A03877G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NOTM POP</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70271636"/>
                  </a:ext>
                </a:extLst>
              </a:tr>
              <a:tr h="135779">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A80237G</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AN/PYQ-10 (SKL)</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0334508"/>
                  </a:ext>
                </a:extLst>
              </a:tr>
              <a:tr h="135779">
                <a:tc>
                  <a:txBody>
                    <a:bodyPr/>
                    <a:lstStyle/>
                    <a:p>
                      <a:pPr lvl="0" algn="ctr">
                        <a:buNone/>
                      </a:pPr>
                      <a:r>
                        <a:rPr lang="en-US" sz="1200" b="0" i="0" u="none" strike="noStrike" noProof="0">
                          <a:solidFill>
                            <a:schemeClr val="tx1"/>
                          </a:solidFill>
                          <a:latin typeface="Arial" panose="020B0604020202020204" pitchFamily="34" charset="0"/>
                          <a:cs typeface="Arial" panose="020B0604020202020204" pitchFamily="34" charset="0"/>
                        </a:rPr>
                        <a:t>B00607B</a:t>
                      </a:r>
                      <a:endParaRPr lang="en-US" sz="120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MEDIUM CRAWLER TRACTOR (MCT)</a:t>
                      </a:r>
                      <a:endParaRPr lang="en-US" sz="1200" dirty="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1633845"/>
                  </a:ext>
                </a:extLst>
              </a:tr>
              <a:tr h="135779">
                <a:tc>
                  <a:txBody>
                    <a:bodyPr/>
                    <a:lstStyle/>
                    <a:p>
                      <a:pPr lvl="0" algn="ctr">
                        <a:buNone/>
                      </a:pPr>
                      <a:r>
                        <a:rPr lang="en-US" sz="1200" b="0" i="0" u="none" strike="noStrike" noProof="0">
                          <a:solidFill>
                            <a:schemeClr val="tx1"/>
                          </a:solidFill>
                          <a:latin typeface="Arial" panose="020B0604020202020204" pitchFamily="34" charset="0"/>
                          <a:cs typeface="Arial" panose="020B0604020202020204" pitchFamily="34" charset="0"/>
                        </a:rPr>
                        <a:t>B00637B</a:t>
                      </a:r>
                      <a:endParaRPr lang="en-US" sz="120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TRAM</a:t>
                      </a:r>
                      <a:endParaRPr lang="en-US" sz="1200" dirty="0">
                        <a:solidFill>
                          <a:schemeClr val="tx1"/>
                        </a:solidFill>
                        <a:latin typeface="Arial" panose="020B0604020202020204" pitchFamily="34" charset="0"/>
                        <a:cs typeface="Arial" panose="020B0604020202020204" pitchFamily="34" charset="0"/>
                      </a:endParaRP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8361236"/>
                  </a:ext>
                </a:extLst>
              </a:tr>
              <a:tr h="135779">
                <a:tc>
                  <a:txBody>
                    <a:bodyPr/>
                    <a:lstStyle/>
                    <a:p>
                      <a:pPr lvl="0" algn="ctr">
                        <a:buNone/>
                      </a:pPr>
                      <a:r>
                        <a:rPr lang="en-US" sz="1200" strike="noStrike">
                          <a:solidFill>
                            <a:schemeClr val="tx1"/>
                          </a:solidFill>
                          <a:latin typeface="Arial" panose="020B0604020202020204" pitchFamily="34" charset="0"/>
                          <a:cs typeface="Arial" panose="020B0604020202020204" pitchFamily="34" charset="0"/>
                        </a:rPr>
                        <a:t>B00777B</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Generator Set Diesel – 1030 5k</a:t>
                      </a:r>
                    </a:p>
                  </a:txBody>
                  <a:tcPr marL="4334" marR="4334" marT="4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1587453"/>
                  </a:ext>
                </a:extLst>
              </a:tr>
              <a:tr h="135779">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B00717B</a:t>
                      </a: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tx1"/>
                          </a:solidFill>
                          <a:latin typeface="Arial" panose="020B0604020202020204" pitchFamily="34" charset="0"/>
                          <a:cs typeface="Arial" panose="020B0604020202020204" pitchFamily="34" charset="0"/>
                        </a:rPr>
                        <a:t>LWPS</a:t>
                      </a: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89292968"/>
                  </a:ext>
                </a:extLst>
              </a:tr>
              <a:tr h="135779">
                <a:tc>
                  <a:txBody>
                    <a:bodyPr/>
                    <a:lstStyle/>
                    <a:p>
                      <a:pPr lvl="0" algn="ctr">
                        <a:buNone/>
                      </a:pPr>
                      <a:r>
                        <a:rPr lang="en-US" sz="1200" strike="noStrike" dirty="0">
                          <a:solidFill>
                            <a:schemeClr val="tx1"/>
                          </a:solidFill>
                          <a:latin typeface="Arial" panose="020B0604020202020204" pitchFamily="34" charset="0"/>
                          <a:cs typeface="Arial" panose="020B0604020202020204" pitchFamily="34" charset="0"/>
                        </a:rPr>
                        <a:t>B01327B</a:t>
                      </a: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trike="noStrike" dirty="0">
                          <a:solidFill>
                            <a:schemeClr val="tx1"/>
                          </a:solidFill>
                          <a:latin typeface="Arial" panose="020B0604020202020204" pitchFamily="34" charset="0"/>
                          <a:cs typeface="Arial" panose="020B0604020202020204" pitchFamily="34" charset="0"/>
                        </a:rPr>
                        <a:t>ENFIRE</a:t>
                      </a: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43818135"/>
                  </a:ext>
                </a:extLst>
              </a:tr>
              <a:tr h="135779">
                <a:tc>
                  <a:txBody>
                    <a:bodyPr/>
                    <a:lstStyle/>
                    <a:p>
                      <a:pPr lvl="0" algn="ctr">
                        <a:buNone/>
                      </a:pPr>
                      <a:r>
                        <a:rPr lang="en-US" sz="1200" b="0" i="0" u="none" strike="noStrike" noProof="0">
                          <a:solidFill>
                            <a:schemeClr val="tx1"/>
                          </a:solidFill>
                          <a:latin typeface="Arial" panose="020B0604020202020204" pitchFamily="34" charset="0"/>
                          <a:cs typeface="Arial" panose="020B0604020202020204" pitchFamily="34" charset="0"/>
                        </a:rPr>
                        <a:t>D00157K</a:t>
                      </a:r>
                      <a:endParaRPr lang="en-US" sz="1200">
                        <a:solidFill>
                          <a:schemeClr val="tx1"/>
                        </a:solidFill>
                        <a:latin typeface="Arial" panose="020B0604020202020204" pitchFamily="34" charset="0"/>
                        <a:cs typeface="Arial" panose="020B0604020202020204" pitchFamily="34" charset="0"/>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200" b="0" i="0" u="none" strike="noStrike" noProof="0" dirty="0">
                          <a:solidFill>
                            <a:schemeClr val="tx1"/>
                          </a:solidFill>
                          <a:latin typeface="Arial" panose="020B0604020202020204" pitchFamily="34" charset="0"/>
                          <a:cs typeface="Arial" panose="020B0604020202020204" pitchFamily="34" charset="0"/>
                        </a:rPr>
                        <a:t>MTVR WRECKER</a:t>
                      </a:r>
                      <a:endParaRPr lang="en-US" sz="1200" dirty="0">
                        <a:solidFill>
                          <a:schemeClr val="tx1"/>
                        </a:solidFill>
                        <a:latin typeface="Arial" panose="020B0604020202020204" pitchFamily="34" charset="0"/>
                        <a:cs typeface="Arial" panose="020B0604020202020204" pitchFamily="34" charset="0"/>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2144807"/>
                  </a:ext>
                </a:extLst>
              </a:tr>
            </a:tbl>
          </a:graphicData>
        </a:graphic>
      </p:graphicFrame>
      <p:sp>
        <p:nvSpPr>
          <p:cNvPr id="10" name="TextBox 3"/>
          <p:cNvSpPr txBox="1">
            <a:spLocks noChangeArrowheads="1"/>
          </p:cNvSpPr>
          <p:nvPr/>
        </p:nvSpPr>
        <p:spPr bwMode="auto">
          <a:xfrm>
            <a:off x="384561" y="4909011"/>
            <a:ext cx="8067230" cy="1361452"/>
          </a:xfrm>
          <a:prstGeom prst="rect">
            <a:avLst/>
          </a:prstGeom>
          <a:solidFill>
            <a:srgbClr val="FFFF00"/>
          </a:solidFill>
          <a:ln>
            <a:solidFill>
              <a:schemeClr val="tx1"/>
            </a:solidFill>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altLang="en-US" sz="1200" b="1" dirty="0">
                <a:solidFill>
                  <a:srgbClr val="000000"/>
                </a:solidFill>
                <a:cs typeface="Arial" charset="0"/>
              </a:rPr>
              <a:t>BLUF:  Mission Essential Equipment (MEE)</a:t>
            </a:r>
            <a:r>
              <a:rPr lang="en-US" sz="1200" b="1" dirty="0">
                <a:cs typeface="Courier New" panose="02070309020205020404" pitchFamily="49" charset="0"/>
              </a:rPr>
              <a:t> TAMCNs should be unique to each unit type, especially items that identify the unit (i.e., LAVs, Cannons, AAVs, Aircraft).</a:t>
            </a:r>
          </a:p>
          <a:p>
            <a:pPr marL="171450" indent="-171450">
              <a:buFont typeface="Arial" panose="020B0604020202020204" pitchFamily="34" charset="0"/>
              <a:buChar char="•"/>
            </a:pPr>
            <a:r>
              <a:rPr lang="en-US" sz="1200" b="1" dirty="0">
                <a:cs typeface="Courier New" panose="02070309020205020404" pitchFamily="49" charset="0"/>
              </a:rPr>
              <a:t>These should be major investments – low density - critical enablers to the unit's primary capability.</a:t>
            </a:r>
          </a:p>
          <a:p>
            <a:pPr marL="171450" indent="-171450">
              <a:buFont typeface="Arial" panose="020B0604020202020204" pitchFamily="34" charset="0"/>
              <a:buChar char="•"/>
            </a:pPr>
            <a:r>
              <a:rPr lang="en-US" sz="1200" b="1" dirty="0">
                <a:cs typeface="Courier New" panose="02070309020205020404" pitchFamily="49" charset="0"/>
              </a:rPr>
              <a:t>Essential and indispensable for the execution of the unit METs in support of a Combatant Commander.</a:t>
            </a:r>
          </a:p>
          <a:p>
            <a:pPr marL="171450" indent="-171450">
              <a:buFont typeface="Arial" panose="020B0604020202020204" pitchFamily="34" charset="0"/>
              <a:buChar char="•"/>
            </a:pPr>
            <a:r>
              <a:rPr lang="en-US" sz="1200" b="1" dirty="0">
                <a:cs typeface="Courier New" panose="02070309020205020404" pitchFamily="49" charset="0"/>
              </a:rPr>
              <a:t>Should also be items that have already been fielded (normally to an 85% level) across the affected unit type.</a:t>
            </a:r>
          </a:p>
        </p:txBody>
      </p:sp>
      <p:sp>
        <p:nvSpPr>
          <p:cNvPr id="2" name="TextBox 1">
            <a:extLst>
              <a:ext uri="{FF2B5EF4-FFF2-40B4-BE49-F238E27FC236}">
                <a16:creationId xmlns:a16="http://schemas.microsoft.com/office/drawing/2014/main" id="{5CF3B82E-A799-E467-06F0-4EF424AEA221}"/>
              </a:ext>
            </a:extLst>
          </p:cNvPr>
          <p:cNvSpPr txBox="1"/>
          <p:nvPr/>
        </p:nvSpPr>
        <p:spPr>
          <a:xfrm>
            <a:off x="7465326" y="1972640"/>
            <a:ext cx="1221474" cy="646331"/>
          </a:xfrm>
          <a:prstGeom prst="rect">
            <a:avLst/>
          </a:prstGeom>
          <a:noFill/>
        </p:spPr>
        <p:txBody>
          <a:bodyPr wrap="square" rtlCol="0">
            <a:spAutoFit/>
          </a:bodyPr>
          <a:lstStyle/>
          <a:p>
            <a:pPr algn="ctr"/>
            <a:r>
              <a:rPr lang="en-US" sz="1200" dirty="0"/>
              <a:t>SUAS  ??</a:t>
            </a:r>
          </a:p>
          <a:p>
            <a:pPr algn="ctr"/>
            <a:r>
              <a:rPr lang="en-US" sz="1200" dirty="0"/>
              <a:t>NMESIS ??</a:t>
            </a:r>
          </a:p>
          <a:p>
            <a:pPr algn="ctr"/>
            <a:r>
              <a:rPr lang="en-US" sz="1200" dirty="0" err="1"/>
              <a:t>Starshield</a:t>
            </a:r>
            <a:r>
              <a:rPr lang="en-US" sz="1200" dirty="0"/>
              <a:t> ??</a:t>
            </a:r>
          </a:p>
        </p:txBody>
      </p:sp>
      <p:sp>
        <p:nvSpPr>
          <p:cNvPr id="3" name="Footer Placeholder 2">
            <a:extLst>
              <a:ext uri="{FF2B5EF4-FFF2-40B4-BE49-F238E27FC236}">
                <a16:creationId xmlns:a16="http://schemas.microsoft.com/office/drawing/2014/main" id="{CB201DB1-4D7F-BB29-8B83-F63E88F5365A}"/>
              </a:ext>
            </a:extLst>
          </p:cNvPr>
          <p:cNvSpPr>
            <a:spLocks noGrp="1"/>
          </p:cNvSpPr>
          <p:nvPr>
            <p:ph type="ftr" sz="quarter" idx="11"/>
          </p:nvPr>
        </p:nvSpPr>
        <p:spPr>
          <a:xfrm>
            <a:off x="0" y="6377983"/>
            <a:ext cx="2872598" cy="365125"/>
          </a:xfrm>
        </p:spPr>
        <p:txBody>
          <a:bodyPr/>
          <a:lstStyle/>
          <a:p>
            <a:r>
              <a:rPr lang="en-US">
                <a:solidFill>
                  <a:schemeClr val="tx1"/>
                </a:solidFill>
              </a:rPr>
              <a:t>MAR 2025-CUI</a:t>
            </a:r>
            <a:endParaRPr lang="en-US" dirty="0">
              <a:solidFill>
                <a:schemeClr val="tx1"/>
              </a:solidFill>
            </a:endParaRPr>
          </a:p>
        </p:txBody>
      </p:sp>
      <p:sp>
        <p:nvSpPr>
          <p:cNvPr id="4" name="Slide Number Placeholder 3">
            <a:extLst>
              <a:ext uri="{FF2B5EF4-FFF2-40B4-BE49-F238E27FC236}">
                <a16:creationId xmlns:a16="http://schemas.microsoft.com/office/drawing/2014/main" id="{7AB39DD6-DE2A-B8A5-B8C7-88C3A34C171B}"/>
              </a:ext>
            </a:extLst>
          </p:cNvPr>
          <p:cNvSpPr>
            <a:spLocks noGrp="1"/>
          </p:cNvSpPr>
          <p:nvPr>
            <p:ph type="sldNum" sz="quarter" idx="12"/>
          </p:nvPr>
        </p:nvSpPr>
        <p:spPr/>
        <p:txBody>
          <a:bodyPr/>
          <a:lstStyle/>
          <a:p>
            <a:fld id="{57D7F152-42F7-4C0B-ACE2-8696607C202E}" type="slidenum">
              <a:rPr lang="en-US" smtClean="0">
                <a:solidFill>
                  <a:schemeClr val="tx1"/>
                </a:solidFill>
              </a:rPr>
              <a:pPr/>
              <a:t>26</a:t>
            </a:fld>
            <a:endParaRPr lang="en-US" dirty="0">
              <a:solidFill>
                <a:schemeClr val="tx1"/>
              </a:solidFill>
            </a:endParaRPr>
          </a:p>
        </p:txBody>
      </p:sp>
      <p:sp>
        <p:nvSpPr>
          <p:cNvPr id="5" name="Speech Bubble: Oval 4">
            <a:extLst>
              <a:ext uri="{FF2B5EF4-FFF2-40B4-BE49-F238E27FC236}">
                <a16:creationId xmlns:a16="http://schemas.microsoft.com/office/drawing/2014/main" id="{FB362AD5-8E4A-C59E-4611-3574BFDCB66E}"/>
              </a:ext>
            </a:extLst>
          </p:cNvPr>
          <p:cNvSpPr/>
          <p:nvPr/>
        </p:nvSpPr>
        <p:spPr>
          <a:xfrm>
            <a:off x="7014950" y="3630304"/>
            <a:ext cx="1948940" cy="998847"/>
          </a:xfrm>
          <a:prstGeom prst="wedgeEllipseCallout">
            <a:avLst>
              <a:gd name="adj1" fmla="val 4527"/>
              <a:gd name="adj2" fmla="val -149283"/>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New Equipment NOT fielded yet, issued, or on T/E should NOT be included as MEE</a:t>
            </a:r>
          </a:p>
        </p:txBody>
      </p:sp>
    </p:spTree>
    <p:extLst>
      <p:ext uri="{BB962C8B-B14F-4D97-AF65-F5344CB8AC3E}">
        <p14:creationId xmlns:p14="http://schemas.microsoft.com/office/powerpoint/2010/main" val="1335551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0"/>
            <a:ext cx="9144000" cy="914400"/>
          </a:xfrm>
          <a:prstGeom prst="rect">
            <a:avLst/>
          </a:prstGeom>
          <a:noFill/>
          <a:ln w="9525">
            <a:noFill/>
            <a:miter lim="800000"/>
            <a:headEnd/>
            <a:tailEnd/>
          </a:ln>
        </p:spPr>
        <p:txBody>
          <a:bodyPr anchor="ctr"/>
          <a:lstStyle/>
          <a:p>
            <a:pPr algn="ctr" fontAlgn="base">
              <a:spcBef>
                <a:spcPct val="0"/>
              </a:spcBef>
              <a:spcAft>
                <a:spcPct val="0"/>
              </a:spcAft>
            </a:pPr>
            <a:r>
              <a:rPr lang="en-US" altLang="en-US" sz="2800" b="1" dirty="0">
                <a:latin typeface="Arial" panose="020B0604020202020204" pitchFamily="34" charset="0"/>
                <a:cs typeface="Arial" panose="020B0604020202020204" pitchFamily="34" charset="0"/>
              </a:rPr>
              <a:t>Identify Training Standards</a:t>
            </a:r>
          </a:p>
          <a:p>
            <a:pPr algn="ctr" fontAlgn="base">
              <a:spcBef>
                <a:spcPct val="0"/>
              </a:spcBef>
              <a:spcAft>
                <a:spcPct val="0"/>
              </a:spcAft>
            </a:pPr>
            <a:r>
              <a:rPr lang="en-US" altLang="en-US" sz="2800" b="1" dirty="0">
                <a:latin typeface="Arial" panose="020B0604020202020204" pitchFamily="34" charset="0"/>
                <a:cs typeface="Arial" panose="020B0604020202020204" pitchFamily="34" charset="0"/>
              </a:rPr>
              <a:t> (T&amp;R Events Align to METs)</a:t>
            </a:r>
          </a:p>
        </p:txBody>
      </p:sp>
      <p:sp>
        <p:nvSpPr>
          <p:cNvPr id="2" name="Rectangle 1"/>
          <p:cNvSpPr/>
          <p:nvPr/>
        </p:nvSpPr>
        <p:spPr>
          <a:xfrm>
            <a:off x="247650" y="1713635"/>
            <a:ext cx="4362450" cy="3785652"/>
          </a:xfrm>
          <a:prstGeom prst="rect">
            <a:avLst/>
          </a:prstGeom>
          <a:ln>
            <a:solidFill>
              <a:srgbClr val="000000"/>
            </a:solidFill>
          </a:ln>
        </p:spPr>
        <p:txBody>
          <a:bodyPr wrap="square" lIns="0">
            <a:spAutoFit/>
          </a:bodyPr>
          <a:lstStyle/>
          <a:p>
            <a:pPr marL="118141" algn="just" eaLnBrk="1" hangingPunct="1"/>
            <a:r>
              <a:rPr lang="en-US" altLang="en-US" sz="1200" b="1" dirty="0"/>
              <a:t>Measure the training required to produce the </a:t>
            </a:r>
            <a:r>
              <a:rPr lang="en-US" sz="1200" b="1" dirty="0"/>
              <a:t>required Mission Essential Task (MET) outputs.</a:t>
            </a:r>
            <a:endParaRPr lang="en-US" altLang="en-US" sz="1200" b="1" dirty="0"/>
          </a:p>
          <a:p>
            <a:pPr marL="575341" lvl="1" eaLnBrk="1" hangingPunct="1"/>
            <a:endParaRPr lang="en-US" sz="1200" b="1" dirty="0"/>
          </a:p>
          <a:p>
            <a:pPr marL="118141" eaLnBrk="1" hangingPunct="1"/>
            <a:r>
              <a:rPr lang="en-US" sz="1200" b="1" dirty="0"/>
              <a:t>Link E-coded training events to METs.</a:t>
            </a:r>
          </a:p>
          <a:p>
            <a:pPr marL="575341" lvl="1" eaLnBrk="1" hangingPunct="1"/>
            <a:endParaRPr lang="en-US" sz="1200" b="1" dirty="0"/>
          </a:p>
          <a:p>
            <a:pPr marL="118141" eaLnBrk="1" hangingPunct="1"/>
            <a:r>
              <a:rPr lang="en-US" sz="1200" b="1" dirty="0"/>
              <a:t>Use current T&amp;R Manual as the starting point.</a:t>
            </a:r>
          </a:p>
          <a:p>
            <a:pPr marL="118141" eaLnBrk="1" hangingPunct="1"/>
            <a:r>
              <a:rPr lang="en-US" sz="1200" b="1" dirty="0"/>
              <a:t>*Community may identify </a:t>
            </a:r>
            <a:r>
              <a:rPr lang="en-US" sz="1200" b="1" dirty="0">
                <a:solidFill>
                  <a:srgbClr val="FF0000"/>
                </a:solidFill>
              </a:rPr>
              <a:t>NEW</a:t>
            </a:r>
            <a:r>
              <a:rPr lang="en-US" sz="1200" b="1" dirty="0"/>
              <a:t> training component, event or CERTEX requirements for submittal and inclusion at the next T&amp;R Manual review cycle.</a:t>
            </a:r>
          </a:p>
          <a:p>
            <a:pPr marL="118141" eaLnBrk="1" hangingPunct="1"/>
            <a:endParaRPr lang="en-US" sz="1200" b="1" dirty="0"/>
          </a:p>
          <a:p>
            <a:pPr marL="118141" indent="-297972" eaLnBrk="1" hangingPunct="1"/>
            <a:r>
              <a:rPr lang="en-US" altLang="en-US" sz="1200" b="1" dirty="0"/>
              <a:t>EXAMPLE:</a:t>
            </a:r>
          </a:p>
          <a:p>
            <a:pPr marL="118141" indent="-297972" eaLnBrk="1" hangingPunct="1"/>
            <a:endParaRPr lang="en-US" altLang="en-US" sz="1200" dirty="0"/>
          </a:p>
          <a:p>
            <a:pPr marL="171450" lvl="0" indent="-171450" eaLnBrk="0" hangingPunct="0">
              <a:buFont typeface="Arial" panose="020B0604020202020204" pitchFamily="34" charset="0"/>
              <a:buChar char="•"/>
              <a:defRPr/>
            </a:pPr>
            <a:r>
              <a:rPr lang="en-US" sz="1200" dirty="0">
                <a:latin typeface="Arial" panose="020B0604020202020204" pitchFamily="34" charset="0"/>
                <a:cs typeface="Arial" panose="020B0604020202020204" pitchFamily="34" charset="0"/>
              </a:rPr>
              <a:t>Y/N - BN trained to standard in the following E-coded events:</a:t>
            </a:r>
          </a:p>
          <a:p>
            <a:pPr>
              <a:defRPr/>
            </a:pPr>
            <a:r>
              <a:rPr lang="en-US" sz="1200" dirty="0">
                <a:latin typeface="Arial" panose="020B0604020202020204" pitchFamily="34" charset="0"/>
                <a:cs typeface="Arial" panose="020B0604020202020204" pitchFamily="34" charset="0"/>
              </a:rPr>
              <a:t>     INTL-ANYS-4003 and INTL-ANYS-4001 chained events</a:t>
            </a:r>
          </a:p>
          <a:p>
            <a:pPr>
              <a:defRPr/>
            </a:pPr>
            <a:endParaRPr lang="en-US" sz="1200" dirty="0">
              <a:latin typeface="Arial" panose="020B0604020202020204" pitchFamily="34" charset="0"/>
              <a:cs typeface="Arial" panose="020B0604020202020204" pitchFamily="34" charset="0"/>
            </a:endParaRPr>
          </a:p>
          <a:p>
            <a:pPr marL="171450" lvl="0" indent="-171450" eaLnBrk="0" hangingPunct="0">
              <a:buFont typeface="Arial" panose="020B0604020202020204" pitchFamily="34" charset="0"/>
              <a:buChar char="•"/>
              <a:defRPr/>
            </a:pPr>
            <a:r>
              <a:rPr lang="en-US" sz="1200" dirty="0">
                <a:latin typeface="Arial" panose="020B0604020202020204" pitchFamily="34" charset="0"/>
                <a:cs typeface="Arial" panose="020B0604020202020204" pitchFamily="34" charset="0"/>
              </a:rPr>
              <a:t>&gt;=4 Targeting Marines trained to standard in the following E-coded event:  INTL-TRGT-4001</a:t>
            </a:r>
          </a:p>
          <a:p>
            <a:pPr marL="171450" lvl="0" indent="-171450" eaLnBrk="0" hangingPunct="0">
              <a:buFont typeface="Arial" panose="020B0604020202020204" pitchFamily="34" charset="0"/>
              <a:buChar char="•"/>
              <a:defRP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Y/N  - 2 Teams are DoD Info Assurance Standard compliant (DODI 8570)</a:t>
            </a:r>
          </a:p>
        </p:txBody>
      </p:sp>
      <p:sp>
        <p:nvSpPr>
          <p:cNvPr id="7" name="TextBox 6"/>
          <p:cNvSpPr txBox="1"/>
          <p:nvPr/>
        </p:nvSpPr>
        <p:spPr>
          <a:xfrm>
            <a:off x="5196257" y="1375739"/>
            <a:ext cx="3249608"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EX:  Intel BN E-Coded Events</a:t>
            </a:r>
          </a:p>
        </p:txBody>
      </p:sp>
      <p:sp>
        <p:nvSpPr>
          <p:cNvPr id="8" name="TextBox 7"/>
          <p:cNvSpPr txBox="1"/>
          <p:nvPr/>
        </p:nvSpPr>
        <p:spPr>
          <a:xfrm>
            <a:off x="1366212" y="1371599"/>
            <a:ext cx="212532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Training Standards</a:t>
            </a:r>
          </a:p>
        </p:txBody>
      </p:sp>
      <p:graphicFrame>
        <p:nvGraphicFramePr>
          <p:cNvPr id="9" name="Table 8"/>
          <p:cNvGraphicFramePr>
            <a:graphicFrameLocks noGrp="1"/>
          </p:cNvGraphicFramePr>
          <p:nvPr>
            <p:extLst>
              <p:ext uri="{D42A27DB-BD31-4B8C-83A1-F6EECF244321}">
                <p14:modId xmlns:p14="http://schemas.microsoft.com/office/powerpoint/2010/main" val="111007322"/>
              </p:ext>
            </p:extLst>
          </p:nvPr>
        </p:nvGraphicFramePr>
        <p:xfrm>
          <a:off x="4787754" y="1716818"/>
          <a:ext cx="4142237" cy="3994893"/>
        </p:xfrm>
        <a:graphic>
          <a:graphicData uri="http://schemas.openxmlformats.org/drawingml/2006/table">
            <a:tbl>
              <a:tblPr firstRow="1" bandRow="1">
                <a:tableStyleId>{5C22544A-7EE6-4342-B048-85BDC9FD1C3A}</a:tableStyleId>
              </a:tblPr>
              <a:tblGrid>
                <a:gridCol w="1075208">
                  <a:extLst>
                    <a:ext uri="{9D8B030D-6E8A-4147-A177-3AD203B41FA5}">
                      <a16:colId xmlns:a16="http://schemas.microsoft.com/office/drawing/2014/main" val="20000"/>
                    </a:ext>
                  </a:extLst>
                </a:gridCol>
                <a:gridCol w="518383">
                  <a:extLst>
                    <a:ext uri="{9D8B030D-6E8A-4147-A177-3AD203B41FA5}">
                      <a16:colId xmlns:a16="http://schemas.microsoft.com/office/drawing/2014/main" val="20001"/>
                    </a:ext>
                  </a:extLst>
                </a:gridCol>
                <a:gridCol w="525293">
                  <a:extLst>
                    <a:ext uri="{9D8B030D-6E8A-4147-A177-3AD203B41FA5}">
                      <a16:colId xmlns:a16="http://schemas.microsoft.com/office/drawing/2014/main" val="20002"/>
                    </a:ext>
                  </a:extLst>
                </a:gridCol>
                <a:gridCol w="496111">
                  <a:extLst>
                    <a:ext uri="{9D8B030D-6E8A-4147-A177-3AD203B41FA5}">
                      <a16:colId xmlns:a16="http://schemas.microsoft.com/office/drawing/2014/main" val="20003"/>
                    </a:ext>
                  </a:extLst>
                </a:gridCol>
                <a:gridCol w="466928">
                  <a:extLst>
                    <a:ext uri="{9D8B030D-6E8A-4147-A177-3AD203B41FA5}">
                      <a16:colId xmlns:a16="http://schemas.microsoft.com/office/drawing/2014/main" val="20004"/>
                    </a:ext>
                  </a:extLst>
                </a:gridCol>
                <a:gridCol w="447472">
                  <a:extLst>
                    <a:ext uri="{9D8B030D-6E8A-4147-A177-3AD203B41FA5}">
                      <a16:colId xmlns:a16="http://schemas.microsoft.com/office/drawing/2014/main" val="20005"/>
                    </a:ext>
                  </a:extLst>
                </a:gridCol>
                <a:gridCol w="612842">
                  <a:extLst>
                    <a:ext uri="{9D8B030D-6E8A-4147-A177-3AD203B41FA5}">
                      <a16:colId xmlns:a16="http://schemas.microsoft.com/office/drawing/2014/main" val="20006"/>
                    </a:ext>
                  </a:extLst>
                </a:gridCol>
              </a:tblGrid>
              <a:tr h="1603305">
                <a:tc>
                  <a:txBody>
                    <a:bodyPr/>
                    <a:lstStyle/>
                    <a:p>
                      <a:pPr algn="ctr"/>
                      <a:r>
                        <a:rPr lang="en-US" sz="900" dirty="0">
                          <a:solidFill>
                            <a:schemeClr val="tx1"/>
                          </a:solidFill>
                        </a:rPr>
                        <a:t> </a:t>
                      </a:r>
                    </a:p>
                    <a:p>
                      <a:pPr algn="ctr"/>
                      <a:endParaRPr lang="en-US" sz="900" dirty="0">
                        <a:solidFill>
                          <a:schemeClr val="tx1"/>
                        </a:solidFill>
                      </a:endParaRPr>
                    </a:p>
                    <a:p>
                      <a:pPr algn="ctr"/>
                      <a:endParaRPr lang="en-US" sz="900" dirty="0">
                        <a:solidFill>
                          <a:schemeClr val="tx1"/>
                        </a:solidFill>
                      </a:endParaRPr>
                    </a:p>
                    <a:p>
                      <a:pPr algn="ctr"/>
                      <a:endParaRPr lang="en-US" sz="900" dirty="0">
                        <a:solidFill>
                          <a:schemeClr val="tx1"/>
                        </a:solidFill>
                      </a:endParaRPr>
                    </a:p>
                    <a:p>
                      <a:pPr algn="ctr"/>
                      <a:r>
                        <a:rPr lang="en-US" sz="1000" dirty="0">
                          <a:solidFill>
                            <a:schemeClr val="tx1"/>
                          </a:solidFill>
                        </a:rPr>
                        <a:t>T&amp;R</a:t>
                      </a:r>
                      <a:r>
                        <a:rPr lang="en-US" sz="1000" baseline="0" dirty="0">
                          <a:solidFill>
                            <a:schemeClr val="tx1"/>
                          </a:solidFill>
                        </a:rPr>
                        <a:t> Manual  Aligned Training Events</a:t>
                      </a:r>
                      <a:endParaRPr lang="en-US" sz="10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1.1.2                              Provide Task Organized Forces</a:t>
                      </a: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2.1.1                           Conduct Intel</a:t>
                      </a:r>
                      <a:r>
                        <a:rPr lang="en-US" sz="900" baseline="0" dirty="0">
                          <a:solidFill>
                            <a:schemeClr val="tx1"/>
                          </a:solidFill>
                          <a:latin typeface="+mn-lt"/>
                        </a:rPr>
                        <a:t> Functions</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a:t>
                      </a:r>
                      <a:r>
                        <a:rPr lang="en-US" sz="900" baseline="0" dirty="0">
                          <a:solidFill>
                            <a:schemeClr val="tx1"/>
                          </a:solidFill>
                          <a:latin typeface="+mn-lt"/>
                        </a:rPr>
                        <a:t> 2.1.2.6                        Conduct Counterintelligence</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2.1.3.3                        Conduct Human</a:t>
                      </a:r>
                      <a:r>
                        <a:rPr lang="en-US" sz="900" baseline="0" dirty="0">
                          <a:solidFill>
                            <a:schemeClr val="tx1"/>
                          </a:solidFill>
                          <a:latin typeface="+mn-lt"/>
                        </a:rPr>
                        <a:t> Intel Activities</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2.2.4                           Conduct Sensor</a:t>
                      </a:r>
                      <a:r>
                        <a:rPr lang="en-US" sz="900" baseline="0" dirty="0">
                          <a:solidFill>
                            <a:schemeClr val="tx1"/>
                          </a:solidFill>
                          <a:latin typeface="+mn-lt"/>
                        </a:rPr>
                        <a:t> OPS</a:t>
                      </a: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cs typeface="Arial" panose="020B0604020202020204" pitchFamily="34" charset="0"/>
                        </a:rPr>
                        <a:t>MCT 5.1.1.7                      Conduct Spec.  Intel. Communications</a:t>
                      </a: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65732">
                <a:tc>
                  <a:txBody>
                    <a:bodyPr/>
                    <a:lstStyle/>
                    <a:p>
                      <a:r>
                        <a:rPr lang="en-US" sz="900" b="1" dirty="0">
                          <a:solidFill>
                            <a:schemeClr val="tx1"/>
                          </a:solidFill>
                        </a:rPr>
                        <a:t>INTL-FUNC-8901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5732">
                <a:tc>
                  <a:txBody>
                    <a:bodyPr/>
                    <a:lstStyle/>
                    <a:p>
                      <a:r>
                        <a:rPr lang="en-US" sz="900" b="1" dirty="0">
                          <a:solidFill>
                            <a:schemeClr val="tx1"/>
                          </a:solidFill>
                        </a:rPr>
                        <a:t>INTL-ANYS-4001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5732">
                <a:tc>
                  <a:txBody>
                    <a:bodyPr/>
                    <a:lstStyle/>
                    <a:p>
                      <a:r>
                        <a:rPr lang="en-US" sz="900" b="1" dirty="0">
                          <a:solidFill>
                            <a:schemeClr val="tx1"/>
                          </a:solidFill>
                        </a:rPr>
                        <a:t>INTL-ANYS-4003</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65732">
                <a:tc>
                  <a:txBody>
                    <a:bodyPr/>
                    <a:lstStyle/>
                    <a:p>
                      <a:r>
                        <a:rPr lang="en-US" sz="900" b="1" dirty="0">
                          <a:solidFill>
                            <a:schemeClr val="tx1"/>
                          </a:solidFill>
                        </a:rPr>
                        <a:t>INTL-COLL-4001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65732">
                <a:tc>
                  <a:txBody>
                    <a:bodyPr/>
                    <a:lstStyle/>
                    <a:p>
                      <a:r>
                        <a:rPr lang="en-US" sz="900" b="1" dirty="0">
                          <a:solidFill>
                            <a:schemeClr val="tx1"/>
                          </a:solidFill>
                        </a:rPr>
                        <a:t>INTL-TRGT-4001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65732">
                <a:tc>
                  <a:txBody>
                    <a:bodyPr/>
                    <a:lstStyle/>
                    <a:p>
                      <a:r>
                        <a:rPr lang="en-US" sz="900" b="1" dirty="0">
                          <a:solidFill>
                            <a:schemeClr val="tx1"/>
                          </a:solidFill>
                        </a:rPr>
                        <a:t>CIH-CINT-3001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5732">
                <a:tc>
                  <a:txBody>
                    <a:bodyPr/>
                    <a:lstStyle/>
                    <a:p>
                      <a:r>
                        <a:rPr lang="en-US" sz="900" b="1" dirty="0">
                          <a:solidFill>
                            <a:schemeClr val="tx1"/>
                          </a:solidFill>
                        </a:rPr>
                        <a:t>CIH-HUMI-3001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65732">
                <a:tc>
                  <a:txBody>
                    <a:bodyPr/>
                    <a:lstStyle/>
                    <a:p>
                      <a:r>
                        <a:rPr lang="en-US" sz="900" b="1" dirty="0">
                          <a:solidFill>
                            <a:schemeClr val="tx1"/>
                          </a:solidFill>
                        </a:rPr>
                        <a:t>GRSO-PLAN-</a:t>
                      </a:r>
                      <a:r>
                        <a:rPr lang="en-US" sz="900" b="1" baseline="0" dirty="0">
                          <a:solidFill>
                            <a:schemeClr val="tx1"/>
                          </a:solidFill>
                        </a:rPr>
                        <a:t>3001</a:t>
                      </a:r>
                      <a:endParaRPr lang="en-US" sz="900" b="1"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5732">
                <a:tc>
                  <a:txBody>
                    <a:bodyPr/>
                    <a:lstStyle/>
                    <a:p>
                      <a:r>
                        <a:rPr lang="en-US" sz="900" b="1" dirty="0">
                          <a:solidFill>
                            <a:schemeClr val="tx1"/>
                          </a:solidFill>
                        </a:rPr>
                        <a:t>SIEW-OPS-3001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3" name="Rectangle 10"/>
          <p:cNvSpPr>
            <a:spLocks noChangeArrowheads="1"/>
          </p:cNvSpPr>
          <p:nvPr/>
        </p:nvSpPr>
        <p:spPr bwMode="auto">
          <a:xfrm>
            <a:off x="247650" y="5833586"/>
            <a:ext cx="8667750" cy="529422"/>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200" b="1" dirty="0"/>
              <a:t>    Through the MET/METL Review Workshop process, Training requirements and developed Standards </a:t>
            </a:r>
          </a:p>
          <a:p>
            <a:pPr algn="ctr">
              <a:tabLst>
                <a:tab pos="1600200" algn="l"/>
                <a:tab pos="3543300" algn="l"/>
              </a:tabLst>
            </a:pPr>
            <a:r>
              <a:rPr lang="en-US" sz="1200" b="1" dirty="0"/>
              <a:t>are aligned and identified in COI T&amp;R Manuals, various training Programs of Instruction, curriculum management. </a:t>
            </a:r>
          </a:p>
        </p:txBody>
      </p:sp>
      <p:pic>
        <p:nvPicPr>
          <p:cNvPr id="5" name="Picture 4" descr="Logo&#10;&#10;Description automatically generated">
            <a:extLst>
              <a:ext uri="{FF2B5EF4-FFF2-40B4-BE49-F238E27FC236}">
                <a16:creationId xmlns:a16="http://schemas.microsoft.com/office/drawing/2014/main" id="{1E02E984-21B7-FD33-2F2E-49651AAFA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9833" y="825213"/>
            <a:ext cx="860532" cy="860532"/>
          </a:xfrm>
          <a:prstGeom prst="rect">
            <a:avLst/>
          </a:prstGeom>
        </p:spPr>
      </p:pic>
      <p:sp>
        <p:nvSpPr>
          <p:cNvPr id="4" name="Footer Placeholder 3">
            <a:extLst>
              <a:ext uri="{FF2B5EF4-FFF2-40B4-BE49-F238E27FC236}">
                <a16:creationId xmlns:a16="http://schemas.microsoft.com/office/drawing/2014/main" id="{3D2C1F39-31ED-4EDE-0FAC-0BF59FFE6053}"/>
              </a:ext>
            </a:extLst>
          </p:cNvPr>
          <p:cNvSpPr>
            <a:spLocks noGrp="1"/>
          </p:cNvSpPr>
          <p:nvPr>
            <p:ph type="ftr" sz="quarter" idx="11"/>
          </p:nvPr>
        </p:nvSpPr>
        <p:spPr>
          <a:xfrm>
            <a:off x="0" y="6373485"/>
            <a:ext cx="2133601" cy="365125"/>
          </a:xfrm>
        </p:spPr>
        <p:txBody>
          <a:bodyPr/>
          <a:lstStyle/>
          <a:p>
            <a:r>
              <a:rPr lang="en-US" dirty="0">
                <a:solidFill>
                  <a:schemeClr val="tx1"/>
                </a:solidFill>
              </a:rPr>
              <a:t>MAR 2025-CUI</a:t>
            </a:r>
          </a:p>
        </p:txBody>
      </p:sp>
      <p:sp>
        <p:nvSpPr>
          <p:cNvPr id="6" name="Slide Number Placeholder 4">
            <a:extLst>
              <a:ext uri="{FF2B5EF4-FFF2-40B4-BE49-F238E27FC236}">
                <a16:creationId xmlns:a16="http://schemas.microsoft.com/office/drawing/2014/main" id="{07C98334-D314-31E6-2196-526A994AA900}"/>
              </a:ext>
            </a:extLst>
          </p:cNvPr>
          <p:cNvSpPr>
            <a:spLocks noGrp="1"/>
          </p:cNvSpPr>
          <p:nvPr>
            <p:ph type="sldNum" sz="quarter" idx="12"/>
          </p:nvPr>
        </p:nvSpPr>
        <p:spPr>
          <a:xfrm>
            <a:off x="6553200" y="6356350"/>
            <a:ext cx="2133600" cy="365125"/>
          </a:xfrm>
        </p:spPr>
        <p:txBody>
          <a:bodyPr/>
          <a:lstStyle/>
          <a:p>
            <a:fld id="{8E4EDD86-0069-4FE8-945C-33E393EACC8C}" type="slidenum">
              <a:rPr lang="en-US" smtClean="0">
                <a:solidFill>
                  <a:schemeClr val="tx1"/>
                </a:solidFill>
              </a:rPr>
              <a:pPr/>
              <a:t>27</a:t>
            </a:fld>
            <a:endParaRPr lang="en-US" dirty="0">
              <a:solidFill>
                <a:schemeClr val="tx1"/>
              </a:solidFill>
            </a:endParaRPr>
          </a:p>
        </p:txBody>
      </p:sp>
    </p:spTree>
    <p:extLst>
      <p:ext uri="{BB962C8B-B14F-4D97-AF65-F5344CB8AC3E}">
        <p14:creationId xmlns:p14="http://schemas.microsoft.com/office/powerpoint/2010/main" val="753438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77C850-9A15-1CCF-B735-52A91FF0DBC7}"/>
              </a:ext>
            </a:extLst>
          </p:cNvPr>
          <p:cNvSpPr>
            <a:spLocks noGrp="1"/>
          </p:cNvSpPr>
          <p:nvPr>
            <p:ph type="ftr" sz="quarter" idx="11"/>
          </p:nvPr>
        </p:nvSpPr>
        <p:spPr>
          <a:xfrm>
            <a:off x="0" y="6373485"/>
            <a:ext cx="2133601" cy="365125"/>
          </a:xfrm>
        </p:spPr>
        <p:txBody>
          <a:bodyPr/>
          <a:lstStyle/>
          <a:p>
            <a:r>
              <a:rPr lang="en-US" dirty="0">
                <a:solidFill>
                  <a:schemeClr val="tx1"/>
                </a:solidFill>
              </a:rPr>
              <a:t>MAR 2025-CUI</a:t>
            </a:r>
          </a:p>
        </p:txBody>
      </p:sp>
      <p:sp>
        <p:nvSpPr>
          <p:cNvPr id="5" name="Slide Number Placeholder 4">
            <a:extLst>
              <a:ext uri="{FF2B5EF4-FFF2-40B4-BE49-F238E27FC236}">
                <a16:creationId xmlns:a16="http://schemas.microsoft.com/office/drawing/2014/main" id="{9BB8AEA9-C475-F7DF-2462-452238736369}"/>
              </a:ext>
            </a:extLst>
          </p:cNvPr>
          <p:cNvSpPr>
            <a:spLocks noGrp="1"/>
          </p:cNvSpPr>
          <p:nvPr>
            <p:ph type="sldNum" sz="quarter" idx="12"/>
          </p:nvPr>
        </p:nvSpPr>
        <p:spPr/>
        <p:txBody>
          <a:bodyPr/>
          <a:lstStyle/>
          <a:p>
            <a:fld id="{8E4EDD86-0069-4FE8-945C-33E393EACC8C}" type="slidenum">
              <a:rPr lang="en-US" smtClean="0">
                <a:solidFill>
                  <a:schemeClr val="tx1"/>
                </a:solidFill>
              </a:rPr>
              <a:pPr/>
              <a:t>28</a:t>
            </a:fld>
            <a:endParaRPr lang="en-US" dirty="0">
              <a:solidFill>
                <a:schemeClr val="tx1"/>
              </a:solidFill>
            </a:endParaRPr>
          </a:p>
        </p:txBody>
      </p:sp>
      <p:sp>
        <p:nvSpPr>
          <p:cNvPr id="7" name="Content Placeholder 2">
            <a:extLst>
              <a:ext uri="{FF2B5EF4-FFF2-40B4-BE49-F238E27FC236}">
                <a16:creationId xmlns:a16="http://schemas.microsoft.com/office/drawing/2014/main" id="{3D6A4B86-EA7B-86A3-6706-4BABEFF6408E}"/>
              </a:ext>
            </a:extLst>
          </p:cNvPr>
          <p:cNvSpPr>
            <a:spLocks noGrp="1"/>
          </p:cNvSpPr>
          <p:nvPr>
            <p:ph idx="1"/>
          </p:nvPr>
        </p:nvSpPr>
        <p:spPr>
          <a:xfrm>
            <a:off x="301453" y="4070757"/>
            <a:ext cx="8537748" cy="2279801"/>
          </a:xfrm>
        </p:spPr>
        <p:txBody>
          <a:bodyPr>
            <a:normAutofit fontScale="92500"/>
          </a:bodyPr>
          <a:lstStyle/>
          <a:p>
            <a:pPr marL="0" indent="0">
              <a:buNone/>
            </a:pPr>
            <a:r>
              <a:rPr lang="en-US" sz="1200" b="1" dirty="0">
                <a:latin typeface="Arial" panose="020B0604020202020204" pitchFamily="34" charset="0"/>
                <a:cs typeface="Arial" panose="020B0604020202020204" pitchFamily="34" charset="0"/>
              </a:rPr>
              <a:t>MEU CE Core METL</a:t>
            </a:r>
          </a:p>
          <a:p>
            <a:endParaRPr lang="en-US" sz="1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MCT 1.8.3         Conduct Sensitive Site Exploitation   1, 2, 3</a:t>
            </a:r>
          </a:p>
          <a:p>
            <a:r>
              <a:rPr lang="en-US" sz="1100" dirty="0">
                <a:latin typeface="Arial" panose="020B0604020202020204" pitchFamily="34" charset="0"/>
                <a:cs typeface="Arial" panose="020B0604020202020204" pitchFamily="34" charset="0"/>
              </a:rPr>
              <a:t>MCT 1.12.1.8    Conduct Maritime Interception Operations (MIO)  3</a:t>
            </a:r>
          </a:p>
          <a:p>
            <a:r>
              <a:rPr lang="en-US" sz="1100" dirty="0">
                <a:latin typeface="Arial" panose="020B0604020202020204" pitchFamily="34" charset="0"/>
                <a:cs typeface="Arial" panose="020B0604020202020204" pitchFamily="34" charset="0"/>
              </a:rPr>
              <a:t>MCT 2.1            Plan and Direct Intelligence Operations  1, 2, 3, 4, 5, 6, 7, 9, 10</a:t>
            </a:r>
          </a:p>
          <a:p>
            <a:r>
              <a:rPr lang="en-US" sz="1100" dirty="0">
                <a:latin typeface="Arial" panose="020B0604020202020204" pitchFamily="34" charset="0"/>
                <a:cs typeface="Arial" panose="020B0604020202020204" pitchFamily="34" charset="0"/>
              </a:rPr>
              <a:t>MCT 3.2.1.3      Integrate Fire Support with the Scheme of Maneuver 1, 2, 3, 4, 7, 10</a:t>
            </a:r>
          </a:p>
          <a:p>
            <a:r>
              <a:rPr lang="en-US" sz="1100" dirty="0">
                <a:latin typeface="Arial" panose="020B0604020202020204" pitchFamily="34" charset="0"/>
                <a:cs typeface="Arial" panose="020B0604020202020204" pitchFamily="34" charset="0"/>
              </a:rPr>
              <a:t>MCT 4.11          Plan and Direct Logistics Operations  1, 2, 4, 5, 6, 9 </a:t>
            </a:r>
          </a:p>
          <a:p>
            <a:r>
              <a:rPr lang="en-US" sz="1100" dirty="0">
                <a:latin typeface="Arial" panose="020B0604020202020204" pitchFamily="34" charset="0"/>
                <a:cs typeface="Arial" panose="020B0604020202020204" pitchFamily="34" charset="0"/>
              </a:rPr>
              <a:t>MCT 5.5.1         Integrate and Operate with Joint, Interagency, Intergovernmental and Multinational (JIIM) Organizations  4, 5, 6, 8, 9, 10</a:t>
            </a:r>
          </a:p>
          <a:p>
            <a:r>
              <a:rPr lang="en-US" sz="1100" dirty="0">
                <a:latin typeface="Arial" panose="020B0604020202020204" pitchFamily="34" charset="0"/>
                <a:cs typeface="Arial" panose="020B0604020202020204" pitchFamily="34" charset="0"/>
              </a:rPr>
              <a:t>MCT 5.7            Exercise Command and Control of Air and Ground Forces  1, 2, 3, 4, 5, 6, 7, 8, 9, 10</a:t>
            </a:r>
          </a:p>
          <a:p>
            <a:r>
              <a:rPr lang="en-US" sz="1100" dirty="0">
                <a:latin typeface="Arial" panose="020B0604020202020204" pitchFamily="34" charset="0"/>
                <a:cs typeface="Arial" panose="020B0604020202020204" pitchFamily="34" charset="0"/>
              </a:rPr>
              <a:t>MCT 5.7.1         Plan and Direct Amphibious Operations  1, 2, 3, 4</a:t>
            </a:r>
            <a:endParaRPr lang="en-US" sz="1100" b="1" i="1"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MCT 5.14.9       Plan and Direct Operations in the Information Environment  1, 2, 3, 4, 5, 6, 7, 8, 9, 10</a:t>
            </a:r>
            <a:endParaRPr lang="en-US" sz="1100" b="1" i="1" dirty="0"/>
          </a:p>
        </p:txBody>
      </p:sp>
      <p:sp>
        <p:nvSpPr>
          <p:cNvPr id="8" name="Content Placeholder 2">
            <a:extLst>
              <a:ext uri="{FF2B5EF4-FFF2-40B4-BE49-F238E27FC236}">
                <a16:creationId xmlns:a16="http://schemas.microsoft.com/office/drawing/2014/main" id="{7B406255-DA2B-6B93-687B-2FA621BD97EB}"/>
              </a:ext>
            </a:extLst>
          </p:cNvPr>
          <p:cNvSpPr txBox="1">
            <a:spLocks/>
          </p:cNvSpPr>
          <p:nvPr/>
        </p:nvSpPr>
        <p:spPr bwMode="auto">
          <a:xfrm>
            <a:off x="301452" y="1422919"/>
            <a:ext cx="8537748" cy="2647837"/>
          </a:xfrm>
          <a:prstGeom prst="rect">
            <a:avLst/>
          </a:prstGeom>
          <a:no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100" b="1" kern="0" dirty="0">
                <a:solidFill>
                  <a:schemeClr val="tx1"/>
                </a:solidFill>
                <a:latin typeface="Arial" panose="020B0604020202020204" pitchFamily="34" charset="0"/>
                <a:cs typeface="Arial" panose="020B0604020202020204" pitchFamily="34" charset="0"/>
              </a:rPr>
              <a:t>MEU CORE METL (OCONUS MEUs)</a:t>
            </a:r>
          </a:p>
          <a:p>
            <a:pPr marL="228600" indent="-228600">
              <a:buAutoNum type="arabicPlain"/>
            </a:pPr>
            <a:endParaRPr lang="en-US" sz="1100" kern="0" dirty="0">
              <a:solidFill>
                <a:schemeClr val="tx1"/>
              </a:solidFill>
              <a:latin typeface="Arial" panose="020B0604020202020204" pitchFamily="34" charset="0"/>
              <a:cs typeface="Arial" panose="020B0604020202020204" pitchFamily="34" charset="0"/>
            </a:endParaRPr>
          </a:p>
          <a:p>
            <a:pPr marL="228600" indent="-228600">
              <a:buAutoNum type="arabicPlain"/>
            </a:pPr>
            <a:r>
              <a:rPr lang="en-US" sz="1000" kern="0" dirty="0">
                <a:solidFill>
                  <a:schemeClr val="tx1"/>
                </a:solidFill>
                <a:latin typeface="Arial" panose="020B0604020202020204" pitchFamily="34" charset="0"/>
                <a:cs typeface="Arial" panose="020B0604020202020204" pitchFamily="34" charset="0"/>
              </a:rPr>
              <a:t>MCT 1.12.1.2     Conduct Amphibious Raid</a:t>
            </a:r>
          </a:p>
          <a:p>
            <a:pPr marL="228600" indent="-228600">
              <a:buAutoNum type="arabicPlain"/>
            </a:pPr>
            <a:r>
              <a:rPr lang="en-US" sz="1000" kern="0" dirty="0">
                <a:solidFill>
                  <a:schemeClr val="tx1"/>
                </a:solidFill>
                <a:latin typeface="Arial" panose="020B0604020202020204" pitchFamily="34" charset="0"/>
                <a:cs typeface="Arial" panose="020B0604020202020204" pitchFamily="34" charset="0"/>
              </a:rPr>
              <a:t>MCT 1.12.1.3     Conduct Amphibious Assault</a:t>
            </a:r>
          </a:p>
          <a:p>
            <a:pPr marL="228600" indent="-228600">
              <a:buAutoNum type="arabicPlain"/>
            </a:pPr>
            <a:r>
              <a:rPr lang="en-US" sz="1000" kern="0" dirty="0">
                <a:solidFill>
                  <a:schemeClr val="tx1"/>
                </a:solidFill>
                <a:latin typeface="Arial" panose="020B0604020202020204" pitchFamily="34" charset="0"/>
                <a:cs typeface="Arial" panose="020B0604020202020204" pitchFamily="34" charset="0"/>
              </a:rPr>
              <a:t>MCT 1.12.1.8     Conduct Maritime Interception Operations (MIO) </a:t>
            </a:r>
          </a:p>
          <a:p>
            <a:pPr marL="228600" indent="-228600">
              <a:buAutoNum type="arabicPlain"/>
            </a:pPr>
            <a:r>
              <a:rPr lang="en-US" sz="1000" kern="0" dirty="0">
                <a:solidFill>
                  <a:schemeClr val="tx1"/>
                </a:solidFill>
                <a:latin typeface="Arial" panose="020B0604020202020204" pitchFamily="34" charset="0"/>
                <a:cs typeface="Arial" panose="020B0604020202020204" pitchFamily="34" charset="0"/>
              </a:rPr>
              <a:t>MCT 1.12.8        Establish and Operate Expeditionary Advanced Bases</a:t>
            </a:r>
          </a:p>
          <a:p>
            <a:pPr marL="228600" indent="-228600">
              <a:buAutoNum type="arabicPlain"/>
            </a:pPr>
            <a:r>
              <a:rPr lang="en-US" sz="1000" kern="0" dirty="0">
                <a:solidFill>
                  <a:schemeClr val="tx1"/>
                </a:solidFill>
                <a:latin typeface="Arial" panose="020B0604020202020204" pitchFamily="34" charset="0"/>
                <a:cs typeface="Arial" panose="020B0604020202020204" pitchFamily="34" charset="0"/>
              </a:rPr>
              <a:t>MCT 1.13.2        Conduct Noncombatant Evacuation Operations (NEO)</a:t>
            </a:r>
          </a:p>
          <a:p>
            <a:pPr marL="228600" indent="-228600">
              <a:buAutoNum type="arabicPlain"/>
            </a:pPr>
            <a:r>
              <a:rPr lang="en-US" sz="1000" kern="0" dirty="0">
                <a:solidFill>
                  <a:schemeClr val="tx1"/>
                </a:solidFill>
                <a:latin typeface="Arial" panose="020B0604020202020204" pitchFamily="34" charset="0"/>
                <a:cs typeface="Arial" panose="020B0604020202020204" pitchFamily="34" charset="0"/>
              </a:rPr>
              <a:t>MCT 1.15.1.2     Facilitate Foreign </a:t>
            </a:r>
            <a:r>
              <a:rPr lang="en-US" sz="1000" kern="0">
                <a:solidFill>
                  <a:schemeClr val="tx1"/>
                </a:solidFill>
                <a:latin typeface="Arial" panose="020B0604020202020204" pitchFamily="34" charset="0"/>
                <a:cs typeface="Arial" panose="020B0604020202020204" pitchFamily="34" charset="0"/>
              </a:rPr>
              <a:t>Humanitarian Assistance (FHA)</a:t>
            </a:r>
            <a:endParaRPr lang="en-US" sz="1000" kern="0" dirty="0">
              <a:solidFill>
                <a:schemeClr val="tx1"/>
              </a:solidFill>
              <a:latin typeface="Arial" panose="020B0604020202020204" pitchFamily="34" charset="0"/>
              <a:cs typeface="Arial" panose="020B0604020202020204" pitchFamily="34" charset="0"/>
            </a:endParaRPr>
          </a:p>
          <a:p>
            <a:pPr marL="228600" indent="-228600">
              <a:buAutoNum type="arabicPlain"/>
            </a:pPr>
            <a:r>
              <a:rPr lang="en-US" sz="1000" kern="0" dirty="0">
                <a:solidFill>
                  <a:schemeClr val="tx1"/>
                </a:solidFill>
                <a:latin typeface="Arial" panose="020B0604020202020204" pitchFamily="34" charset="0"/>
                <a:cs typeface="Arial" panose="020B0604020202020204" pitchFamily="34" charset="0"/>
              </a:rPr>
              <a:t>MCT 3.2.8          Conduct Expeditionary Strike</a:t>
            </a:r>
          </a:p>
          <a:p>
            <a:pPr marL="228600" indent="-228600">
              <a:buAutoNum type="arabicPlain"/>
            </a:pPr>
            <a:r>
              <a:rPr lang="en-US" sz="1000" kern="0" dirty="0">
                <a:solidFill>
                  <a:schemeClr val="tx1"/>
                </a:solidFill>
                <a:latin typeface="Arial" panose="020B0604020202020204" pitchFamily="34" charset="0"/>
                <a:cs typeface="Arial" panose="020B0604020202020204" pitchFamily="34" charset="0"/>
              </a:rPr>
              <a:t>MCT 5.5.1          Integrate and Operate with Joint, Interagency, Intergovernmental and Multinational (JIIM) Organizations</a:t>
            </a:r>
          </a:p>
          <a:p>
            <a:pPr marL="228600" indent="-228600">
              <a:buAutoNum type="arabicPlain"/>
            </a:pPr>
            <a:r>
              <a:rPr lang="en-US" sz="1000" kern="0" dirty="0">
                <a:solidFill>
                  <a:schemeClr val="tx1"/>
                </a:solidFill>
                <a:latin typeface="Arial" panose="020B0604020202020204" pitchFamily="34" charset="0"/>
                <a:cs typeface="Arial" panose="020B0604020202020204" pitchFamily="34" charset="0"/>
              </a:rPr>
              <a:t>MCT 6.1.7          Conduct Embassy Reinforcement</a:t>
            </a:r>
          </a:p>
          <a:p>
            <a:pPr marL="228600" indent="-228600">
              <a:buAutoNum type="arabicPlain"/>
            </a:pPr>
            <a:r>
              <a:rPr lang="en-US" sz="1000" kern="0" dirty="0">
                <a:solidFill>
                  <a:schemeClr val="tx1"/>
                </a:solidFill>
                <a:latin typeface="Arial" panose="020B0604020202020204" pitchFamily="34" charset="0"/>
                <a:cs typeface="Arial" panose="020B0604020202020204" pitchFamily="34" charset="0"/>
              </a:rPr>
              <a:t>MCT 6.2.1          Conduct Tactical Recovery of Aircraft and Personnel (TRAP)</a:t>
            </a:r>
          </a:p>
        </p:txBody>
      </p:sp>
      <p:sp>
        <p:nvSpPr>
          <p:cNvPr id="9" name="Rectangle 2">
            <a:extLst>
              <a:ext uri="{FF2B5EF4-FFF2-40B4-BE49-F238E27FC236}">
                <a16:creationId xmlns:a16="http://schemas.microsoft.com/office/drawing/2014/main" id="{6A3FCFEF-14C9-7A63-DC1A-B89C485A0824}"/>
              </a:ext>
            </a:extLst>
          </p:cNvPr>
          <p:cNvSpPr>
            <a:spLocks noGrp="1" noChangeArrowheads="1"/>
          </p:cNvSpPr>
          <p:nvPr>
            <p:ph type="title" idx="4294967295"/>
          </p:nvPr>
        </p:nvSpPr>
        <p:spPr>
          <a:xfrm>
            <a:off x="169984" y="152400"/>
            <a:ext cx="8974016" cy="1066800"/>
          </a:xfrm>
        </p:spPr>
        <p:txBody>
          <a:bodyPr>
            <a:normAutofit/>
          </a:bodyPr>
          <a:lstStyle/>
          <a:p>
            <a:r>
              <a:rPr lang="en-US" sz="2800" b="1" dirty="0">
                <a:solidFill>
                  <a:schemeClr val="tx1"/>
                </a:solidFill>
                <a:latin typeface="Arial" panose="020B0604020202020204" pitchFamily="34" charset="0"/>
                <a:cs typeface="Arial" panose="020B0604020202020204" pitchFamily="34" charset="0"/>
              </a:rPr>
              <a:t>MET Subordinate Capability Crosswalk</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Top-Down / Bottom-Up</a:t>
            </a:r>
          </a:p>
        </p:txBody>
      </p:sp>
      <p:sp>
        <p:nvSpPr>
          <p:cNvPr id="10" name="Arrow: Down 9">
            <a:extLst>
              <a:ext uri="{FF2B5EF4-FFF2-40B4-BE49-F238E27FC236}">
                <a16:creationId xmlns:a16="http://schemas.microsoft.com/office/drawing/2014/main" id="{5F8AB873-A7A7-92B0-A2A7-3B59A2E843E7}"/>
              </a:ext>
            </a:extLst>
          </p:cNvPr>
          <p:cNvSpPr/>
          <p:nvPr/>
        </p:nvSpPr>
        <p:spPr>
          <a:xfrm rot="10800000">
            <a:off x="5848141" y="3785271"/>
            <a:ext cx="484632" cy="978408"/>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033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5" y="237818"/>
            <a:ext cx="9143999" cy="696433"/>
          </a:xfrm>
          <a:noFill/>
          <a:ln w="9525">
            <a:noFill/>
            <a:miter lim="800000"/>
            <a:headEnd/>
            <a:tailEnd/>
          </a:ln>
          <a:effectLst>
            <a:outerShdw dist="17961" dir="2700000" algn="ctr" rotWithShape="0">
              <a:srgbClr val="AD925B">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prstTxWarp prst="textNoShape">
              <a:avLst/>
            </a:prstTxWarp>
            <a:noAutofit/>
          </a:bodyPr>
          <a:lstStyle/>
          <a:p>
            <a:r>
              <a:rPr lang="en-US" sz="28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Community Issues/Concerns</a:t>
            </a:r>
            <a:br>
              <a:rPr lang="en-US" sz="28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US" sz="28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EXAMPLE:  3</a:t>
            </a:r>
            <a:r>
              <a:rPr lang="en-US" sz="2800" b="1" kern="1200" baseline="30000" dirty="0">
                <a:solidFill>
                  <a:srgbClr val="002060"/>
                </a:solidFill>
                <a:latin typeface="Arial" panose="020B0604020202020204" pitchFamily="34" charset="0"/>
                <a:ea typeface="Times New Roman" panose="02020603050405020304" pitchFamily="18" charset="0"/>
                <a:cs typeface="Arial" panose="020B0604020202020204" pitchFamily="34" charset="0"/>
              </a:rPr>
              <a:t>rd</a:t>
            </a:r>
            <a:r>
              <a:rPr lang="en-US" sz="28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 MLR HQ Challenges</a:t>
            </a:r>
            <a:endParaRPr lang="en-US" sz="2800" b="1" kern="1200" dirty="0">
              <a:solidFill>
                <a:srgbClr val="00206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596348" y="1395048"/>
            <a:ext cx="8090452" cy="4759570"/>
          </a:xfrm>
          <a:prstGeom prst="rect">
            <a:avLst/>
          </a:prstGeom>
          <a:solidFill>
            <a:schemeClr val="bg1"/>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US" sz="900" kern="0" dirty="0">
              <a:solidFill>
                <a:srgbClr val="002060"/>
              </a:solidFill>
              <a:cs typeface="Arial"/>
            </a:endParaRPr>
          </a:p>
          <a:p>
            <a:pPr marL="0" indent="0">
              <a:buNone/>
            </a:pPr>
            <a:r>
              <a:rPr lang="en-US" sz="1600" b="1" u="sng" kern="0" dirty="0">
                <a:solidFill>
                  <a:schemeClr val="tx1"/>
                </a:solidFill>
                <a:latin typeface="Arial" panose="020B0604020202020204" pitchFamily="34" charset="0"/>
                <a:cs typeface="Arial" panose="020B0604020202020204" pitchFamily="34" charset="0"/>
              </a:rPr>
              <a:t>Recommendation</a:t>
            </a:r>
            <a:r>
              <a:rPr lang="en-US" sz="1600" kern="0" dirty="0">
                <a:solidFill>
                  <a:schemeClr val="tx1"/>
                </a:solidFill>
                <a:latin typeface="Arial" panose="020B0604020202020204" pitchFamily="34" charset="0"/>
                <a:cs typeface="Arial" panose="020B0604020202020204" pitchFamily="34" charset="0"/>
              </a:rPr>
              <a:t>: Training capability does not exist for the MLR to train and be evaluated within the LVC and is a shortfall for the MLR achieve advanced outputs. Enterprise needs to extend LVC capabilities, specifically resources invested (POM) to outfit garrison infrastructure and forward deployed assets to facilitate LVC objectives. </a:t>
            </a:r>
          </a:p>
          <a:p>
            <a:pPr marL="300038" lvl="1" indent="0">
              <a:buNone/>
            </a:pPr>
            <a:endParaRPr lang="en-US" sz="1600" u="sng" kern="0" dirty="0">
              <a:latin typeface="Arial" panose="020B0604020202020204" pitchFamily="34" charset="0"/>
              <a:cs typeface="Arial" panose="020B0604020202020204" pitchFamily="34" charset="0"/>
            </a:endParaRPr>
          </a:p>
          <a:p>
            <a:pPr marL="300038" lvl="1" indent="0">
              <a:buNone/>
            </a:pPr>
            <a:r>
              <a:rPr lang="en-US" sz="1600" u="sng" kern="0" dirty="0">
                <a:latin typeface="Arial" panose="020B0604020202020204" pitchFamily="34" charset="0"/>
                <a:cs typeface="Arial" panose="020B0604020202020204" pitchFamily="34" charset="0"/>
              </a:rPr>
              <a:t>OBSERVATION</a:t>
            </a:r>
            <a:r>
              <a:rPr lang="en-US" sz="1600" kern="0" dirty="0">
                <a:latin typeface="Arial" panose="020B0604020202020204" pitchFamily="34" charset="0"/>
                <a:cs typeface="Arial" panose="020B0604020202020204" pitchFamily="34" charset="0"/>
              </a:rPr>
              <a:t>: Project Tripoli and the DOTMLPF WG need to examine LVC capabilities to support MLR resource requirements to support maritime domain awareness. </a:t>
            </a:r>
          </a:p>
          <a:p>
            <a:pPr marL="0" indent="0">
              <a:buNone/>
            </a:pPr>
            <a:endParaRPr lang="en-US" sz="1600" kern="0" dirty="0">
              <a:solidFill>
                <a:schemeClr val="tx1"/>
              </a:solidFill>
              <a:latin typeface="Arial" panose="020B0604020202020204" pitchFamily="34" charset="0"/>
              <a:cs typeface="Arial" panose="020B0604020202020204" pitchFamily="34" charset="0"/>
            </a:endParaRPr>
          </a:p>
          <a:p>
            <a:pPr marL="0" indent="0">
              <a:buNone/>
            </a:pPr>
            <a:r>
              <a:rPr lang="en-US" sz="1600" b="1" u="sng" kern="0" dirty="0">
                <a:solidFill>
                  <a:schemeClr val="tx1"/>
                </a:solidFill>
                <a:latin typeface="Arial" panose="020B0604020202020204" pitchFamily="34" charset="0"/>
                <a:cs typeface="Arial" panose="020B0604020202020204" pitchFamily="34" charset="0"/>
              </a:rPr>
              <a:t>Recommendation</a:t>
            </a:r>
            <a:r>
              <a:rPr lang="en-US" sz="1600" kern="0" dirty="0">
                <a:solidFill>
                  <a:schemeClr val="tx1"/>
                </a:solidFill>
                <a:latin typeface="Arial" panose="020B0604020202020204" pitchFamily="34" charset="0"/>
                <a:cs typeface="Arial" panose="020B0604020202020204" pitchFamily="34" charset="0"/>
              </a:rPr>
              <a:t>:  A revision needs to occur to have the AAC appropriately split between the two UIC reports as fed by GCSS-MC. </a:t>
            </a:r>
            <a:endParaRPr lang="en-US" sz="1600" dirty="0">
              <a:solidFill>
                <a:schemeClr val="tx1"/>
              </a:solidFill>
              <a:latin typeface="Arial" panose="020B0604020202020204" pitchFamily="34" charset="0"/>
              <a:cs typeface="Arial" panose="020B0604020202020204" pitchFamily="34" charset="0"/>
            </a:endParaRPr>
          </a:p>
          <a:p>
            <a:pPr marL="300038" lvl="1" indent="0">
              <a:buNone/>
            </a:pPr>
            <a:endParaRPr lang="en-US" sz="1600" u="sng" kern="0" dirty="0">
              <a:latin typeface="Arial" panose="020B0604020202020204" pitchFamily="34" charset="0"/>
              <a:cs typeface="Arial" panose="020B0604020202020204" pitchFamily="34" charset="0"/>
            </a:endParaRPr>
          </a:p>
          <a:p>
            <a:pPr marL="300038" lvl="1" indent="0">
              <a:buNone/>
            </a:pPr>
            <a:r>
              <a:rPr lang="en-US" sz="1600" u="sng" kern="0" dirty="0">
                <a:latin typeface="Arial" panose="020B0604020202020204" pitchFamily="34" charset="0"/>
                <a:cs typeface="Arial" panose="020B0604020202020204" pitchFamily="34" charset="0"/>
              </a:rPr>
              <a:t>OBSERVATION</a:t>
            </a:r>
            <a:r>
              <a:rPr lang="en-US" sz="1600" kern="0" dirty="0">
                <a:latin typeface="Arial" panose="020B0604020202020204" pitchFamily="34" charset="0"/>
                <a:cs typeface="Arial" panose="020B0604020202020204" pitchFamily="34" charset="0"/>
              </a:rPr>
              <a:t>: </a:t>
            </a:r>
            <a:r>
              <a:rPr lang="en-US" sz="1600" kern="0" dirty="0">
                <a:latin typeface="Arial" panose="020B0604020202020204" pitchFamily="34" charset="0"/>
                <a:ea typeface="+mn-lt"/>
                <a:cs typeface="Arial" panose="020B0604020202020204" pitchFamily="34" charset="0"/>
              </a:rPr>
              <a:t>Currently in DRRS the MLR HQ AAC is split between two reports the H&amp;S UIC Report and the </a:t>
            </a:r>
            <a:r>
              <a:rPr lang="en-US" sz="1600" kern="0" dirty="0" err="1">
                <a:latin typeface="Arial" panose="020B0604020202020204" pitchFamily="34" charset="0"/>
                <a:ea typeface="+mn-lt"/>
                <a:cs typeface="Arial" panose="020B0604020202020204" pitchFamily="34" charset="0"/>
              </a:rPr>
              <a:t>CommCo</a:t>
            </a:r>
            <a:r>
              <a:rPr lang="en-US" sz="1600" kern="0" dirty="0">
                <a:latin typeface="Arial" panose="020B0604020202020204" pitchFamily="34" charset="0"/>
                <a:ea typeface="+mn-lt"/>
                <a:cs typeface="Arial" panose="020B0604020202020204" pitchFamily="34" charset="0"/>
              </a:rPr>
              <a:t> UIC Report. Almost all A TAMCN assets are assigned to the Comm Co UIC and therefore register as zero on hand which is a false negative for S-Rating.</a:t>
            </a:r>
          </a:p>
          <a:p>
            <a:pPr marL="0" indent="0">
              <a:buNone/>
            </a:pPr>
            <a:endParaRPr lang="en-US" sz="1600" kern="0" dirty="0">
              <a:solidFill>
                <a:schemeClr val="tx1"/>
              </a:solidFill>
              <a:latin typeface="Arial" panose="020B0604020202020204" pitchFamily="34" charset="0"/>
              <a:ea typeface="+mn-lt"/>
              <a:cs typeface="Arial" panose="020B0604020202020204" pitchFamily="34" charset="0"/>
            </a:endParaRPr>
          </a:p>
          <a:p>
            <a:pPr marL="0" indent="0">
              <a:buNone/>
            </a:pPr>
            <a:endParaRPr lang="en-US" sz="1400" kern="0" dirty="0">
              <a:solidFill>
                <a:srgbClr val="002060"/>
              </a:solidFill>
              <a:latin typeface="Arial" panose="020B0604020202020204" pitchFamily="34" charset="0"/>
              <a:cs typeface="Arial" panose="020B0604020202020204" pitchFamily="34" charset="0"/>
            </a:endParaRPr>
          </a:p>
          <a:p>
            <a:pPr marL="0" indent="0">
              <a:buNone/>
            </a:pPr>
            <a:endParaRPr lang="en-US" sz="900" kern="0" dirty="0">
              <a:solidFill>
                <a:srgbClr val="002060"/>
              </a:solidFill>
              <a:cs typeface="Arial"/>
            </a:endParaRPr>
          </a:p>
        </p:txBody>
      </p:sp>
      <p:sp>
        <p:nvSpPr>
          <p:cNvPr id="6" name="Slide Number Placeholder 3">
            <a:extLst>
              <a:ext uri="{FF2B5EF4-FFF2-40B4-BE49-F238E27FC236}">
                <a16:creationId xmlns:a16="http://schemas.microsoft.com/office/drawing/2014/main" id="{ABB1DC7A-1575-BA30-1F76-1BFE956F3BA5}"/>
              </a:ext>
            </a:extLst>
          </p:cNvPr>
          <p:cNvSpPr txBox="1">
            <a:spLocks/>
          </p:cNvSpPr>
          <p:nvPr/>
        </p:nvSpPr>
        <p:spPr>
          <a:xfrm>
            <a:off x="8562975" y="6363002"/>
            <a:ext cx="4095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29</a:t>
            </a:fld>
            <a:endParaRPr lang="en-US" sz="1200" dirty="0"/>
          </a:p>
        </p:txBody>
      </p:sp>
      <p:sp>
        <p:nvSpPr>
          <p:cNvPr id="4" name="Footer Placeholder 3">
            <a:extLst>
              <a:ext uri="{FF2B5EF4-FFF2-40B4-BE49-F238E27FC236}">
                <a16:creationId xmlns:a16="http://schemas.microsoft.com/office/drawing/2014/main" id="{27064140-348C-E4E9-4224-F841D9A4DEDD}"/>
              </a:ext>
            </a:extLst>
          </p:cNvPr>
          <p:cNvSpPr txBox="1">
            <a:spLocks/>
          </p:cNvSpPr>
          <p:nvPr/>
        </p:nvSpPr>
        <p:spPr>
          <a:xfrm>
            <a:off x="171450" y="6358658"/>
            <a:ext cx="1646199"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pPr algn="ctr"/>
            <a:r>
              <a:rPr lang="en-US" sz="1200" dirty="0"/>
              <a:t>MAR 2025-CUI</a:t>
            </a:r>
          </a:p>
        </p:txBody>
      </p:sp>
    </p:spTree>
    <p:extLst>
      <p:ext uri="{BB962C8B-B14F-4D97-AF65-F5344CB8AC3E}">
        <p14:creationId xmlns:p14="http://schemas.microsoft.com/office/powerpoint/2010/main" val="1386892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Text Box 2"/>
          <p:cNvSpPr txBox="1">
            <a:spLocks noChangeArrowheads="1"/>
          </p:cNvSpPr>
          <p:nvPr/>
        </p:nvSpPr>
        <p:spPr bwMode="auto">
          <a:xfrm>
            <a:off x="384058" y="1671514"/>
            <a:ext cx="8430757" cy="4608954"/>
          </a:xfrm>
          <a:prstGeom prst="rect">
            <a:avLst/>
          </a:prstGeom>
          <a:noFill/>
          <a:ln w="9525">
            <a:noFill/>
            <a:miter lim="800000"/>
            <a:headEnd/>
            <a:tailEnd/>
          </a:ln>
          <a:effectLst/>
        </p:spPr>
        <p:txBody>
          <a:bodyPr wrap="square">
            <a:spAutoFit/>
          </a:bodyPr>
          <a:lstStyle/>
          <a:p>
            <a:pPr>
              <a:lnSpc>
                <a:spcPct val="75000"/>
              </a:lnSpc>
              <a:defRPr/>
            </a:pPr>
            <a:r>
              <a:rPr lang="en-US" sz="1800" b="1" dirty="0">
                <a:latin typeface="Arial" pitchFamily="34" charset="0"/>
                <a:cs typeface="Arial" pitchFamily="34" charset="0"/>
              </a:rPr>
              <a:t> </a:t>
            </a:r>
            <a:r>
              <a:rPr lang="en-US" sz="1400" b="1" dirty="0">
                <a:latin typeface="Arial" panose="020B0604020202020204" pitchFamily="34" charset="0"/>
                <a:cs typeface="Arial" panose="020B0604020202020204" pitchFamily="34" charset="0"/>
              </a:rPr>
              <a:t>DIRLAUTH per MCO 3500.26B (MCTL)</a:t>
            </a:r>
          </a:p>
          <a:p>
            <a:pPr algn="just">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For development of defined content of capabilities/actions/activities expressed as Marine Corps Tasks (MCTs) resident within the Marine Corps Task List (MCTL) and Service Authoritative Database Source (ADS) System MCTIMS interfacing data to </a:t>
            </a:r>
            <a:r>
              <a:rPr lang="en-US" sz="1400" dirty="0">
                <a:solidFill>
                  <a:srgbClr val="FF0000"/>
                </a:solidFill>
                <a:latin typeface="Arial" panose="020B0604020202020204" pitchFamily="34" charset="0"/>
                <a:cs typeface="Arial" panose="020B0604020202020204" pitchFamily="34" charset="0"/>
              </a:rPr>
              <a:t>DRRS</a:t>
            </a:r>
            <a:r>
              <a:rPr lang="en-US" sz="140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For ensuring MCTs are doctrine-based, provide accurate definitions, and represent all elements of the MAGTF. </a:t>
            </a:r>
          </a:p>
          <a:p>
            <a:pPr algn="just">
              <a:defRPr/>
            </a:pPr>
            <a:endParaRPr lang="en-US" sz="1400" dirty="0">
              <a:latin typeface="Arial" panose="020B0604020202020204" pitchFamily="34" charset="0"/>
              <a:cs typeface="Arial" panose="020B0604020202020204" pitchFamily="34" charset="0"/>
            </a:endParaRPr>
          </a:p>
          <a:p>
            <a:pPr algn="just">
              <a:defRPr/>
            </a:pPr>
            <a:r>
              <a:rPr lang="en-US" sz="1400" b="1" dirty="0">
                <a:latin typeface="Arial" panose="020B0604020202020204" pitchFamily="34" charset="0"/>
                <a:cs typeface="Arial" panose="020B0604020202020204" pitchFamily="34" charset="0"/>
              </a:rPr>
              <a:t>DIRLAUTH per MCO 3500.110 (METL Development) </a:t>
            </a:r>
            <a:r>
              <a:rPr lang="en-US" sz="1400" b="1" dirty="0">
                <a:solidFill>
                  <a:srgbClr val="FF0000"/>
                </a:solidFill>
                <a:latin typeface="Arial" panose="020B0604020202020204" pitchFamily="34" charset="0"/>
                <a:cs typeface="Arial" panose="020B0604020202020204" pitchFamily="34" charset="0"/>
              </a:rPr>
              <a:t>(MAJOR REVISION 2023-2025)</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Codifies Mission-Essential Task/Task List (MET/METL) and associated man/train/equip standards and outputs data development process.</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Data represents “as-is” Current Force capabilities; used to develop “to-be” Future Force capabilities.</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MET development includes criteria and scale to produce standards to achieve capability outputs assessed for mission support required for MET-based readiness reporting. </a:t>
            </a:r>
          </a:p>
          <a:p>
            <a:pPr algn="just">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endParaRPr lang="en-US" sz="1400" b="1" dirty="0">
              <a:latin typeface="Arial" panose="020B0604020202020204" pitchFamily="34" charset="0"/>
              <a:cs typeface="Arial" panose="020B0604020202020204" pitchFamily="34" charset="0"/>
            </a:endParaRPr>
          </a:p>
          <a:p>
            <a:pPr algn="just">
              <a:defRPr/>
            </a:pPr>
            <a:endParaRPr lang="en-US" sz="1400" dirty="0">
              <a:latin typeface="Arial" panose="020B0604020202020204" pitchFamily="34" charset="0"/>
              <a:cs typeface="Arial" panose="020B0604020202020204" pitchFamily="34" charset="0"/>
            </a:endParaRPr>
          </a:p>
        </p:txBody>
      </p:sp>
      <p:sp>
        <p:nvSpPr>
          <p:cNvPr id="9222" name="Text Box 3"/>
          <p:cNvSpPr txBox="1">
            <a:spLocks noChangeArrowheads="1"/>
          </p:cNvSpPr>
          <p:nvPr/>
        </p:nvSpPr>
        <p:spPr bwMode="auto">
          <a:xfrm>
            <a:off x="1005390" y="128623"/>
            <a:ext cx="72825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ts val="0"/>
              </a:spcBef>
            </a:pPr>
            <a:r>
              <a:rPr lang="en-US" altLang="en-US" sz="2800" b="1" dirty="0">
                <a:latin typeface="Arial" charset="0"/>
                <a:cs typeface="Arial" charset="0"/>
              </a:rPr>
              <a:t>CD&amp;I / CDD </a:t>
            </a:r>
          </a:p>
          <a:p>
            <a:pPr algn="ctr" eaLnBrk="1" hangingPunct="1">
              <a:spcBef>
                <a:spcPts val="0"/>
              </a:spcBef>
            </a:pPr>
            <a:r>
              <a:rPr lang="en-US" altLang="en-US" sz="2800" b="1" dirty="0">
                <a:latin typeface="Arial" charset="0"/>
                <a:cs typeface="Arial" charset="0"/>
              </a:rPr>
              <a:t> Total Force Structure Division </a:t>
            </a:r>
          </a:p>
          <a:p>
            <a:pPr algn="ctr" eaLnBrk="1" hangingPunct="1">
              <a:spcBef>
                <a:spcPts val="0"/>
              </a:spcBef>
            </a:pPr>
            <a:r>
              <a:rPr lang="en-US" altLang="en-US" sz="2800" b="1" dirty="0">
                <a:latin typeface="Arial" charset="0"/>
                <a:cs typeface="Arial" charset="0"/>
              </a:rPr>
              <a:t> MCTL Branch Mission</a:t>
            </a:r>
            <a:endParaRPr lang="en-US" altLang="en-US" sz="2800" b="1" dirty="0">
              <a:solidFill>
                <a:srgbClr val="0066FF"/>
              </a:solidFill>
              <a:latin typeface="Arial" charset="0"/>
              <a:cs typeface="Arial" charset="0"/>
            </a:endParaRPr>
          </a:p>
        </p:txBody>
      </p:sp>
      <p:sp>
        <p:nvSpPr>
          <p:cNvPr id="5" name="Footer Placeholder 4"/>
          <p:cNvSpPr>
            <a:spLocks noGrp="1"/>
          </p:cNvSpPr>
          <p:nvPr>
            <p:ph type="ftr" sz="quarter" idx="11"/>
          </p:nvPr>
        </p:nvSpPr>
        <p:spPr>
          <a:xfrm>
            <a:off x="0" y="6364252"/>
            <a:ext cx="3273560" cy="365125"/>
          </a:xfrm>
        </p:spPr>
        <p:txBody>
          <a:bodyPr/>
          <a:lstStyle/>
          <a:p>
            <a:r>
              <a:rPr lang="en-US">
                <a:solidFill>
                  <a:schemeClr val="tx1"/>
                </a:solidFill>
              </a:rPr>
              <a:t>MAR 2025-CUI</a:t>
            </a:r>
            <a:endParaRPr lang="en-US" dirty="0">
              <a:solidFill>
                <a:schemeClr val="tx1"/>
              </a:solidFill>
            </a:endParaRPr>
          </a:p>
        </p:txBody>
      </p:sp>
      <p:sp>
        <p:nvSpPr>
          <p:cNvPr id="2" name="Slide Number Placeholder 1">
            <a:extLst>
              <a:ext uri="{FF2B5EF4-FFF2-40B4-BE49-F238E27FC236}">
                <a16:creationId xmlns:a16="http://schemas.microsoft.com/office/drawing/2014/main" id="{4548943E-C5F2-5AF0-D891-4B5A38DD215F}"/>
              </a:ext>
            </a:extLst>
          </p:cNvPr>
          <p:cNvSpPr>
            <a:spLocks noGrp="1"/>
          </p:cNvSpPr>
          <p:nvPr>
            <p:ph type="sldNum" sz="quarter" idx="12"/>
          </p:nvPr>
        </p:nvSpPr>
        <p:spPr/>
        <p:txBody>
          <a:bodyPr/>
          <a:lstStyle/>
          <a:p>
            <a:fld id="{57D7F152-42F7-4C0B-ACE2-8696607C202E}" type="slidenum">
              <a:rPr lang="en-US" smtClean="0">
                <a:solidFill>
                  <a:schemeClr val="tx1"/>
                </a:solidFill>
              </a:rPr>
              <a:pPr/>
              <a:t>3</a:t>
            </a:fld>
            <a:endParaRPr lang="en-US" dirty="0">
              <a:solidFill>
                <a:schemeClr val="tx1"/>
              </a:solidFill>
            </a:endParaRPr>
          </a:p>
        </p:txBody>
      </p:sp>
    </p:spTree>
    <p:extLst>
      <p:ext uri="{BB962C8B-B14F-4D97-AF65-F5344CB8AC3E}">
        <p14:creationId xmlns:p14="http://schemas.microsoft.com/office/powerpoint/2010/main" val="3078483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5">
            <a:extLst>
              <a:ext uri="{FF2B5EF4-FFF2-40B4-BE49-F238E27FC236}">
                <a16:creationId xmlns:a16="http://schemas.microsoft.com/office/drawing/2014/main" id="{49E8077A-47E4-EBC9-8656-17CADEF06E4C}"/>
              </a:ext>
            </a:extLst>
          </p:cNvPr>
          <p:cNvGraphicFramePr>
            <a:graphicFrameLocks noGrp="1"/>
          </p:cNvGraphicFramePr>
          <p:nvPr>
            <p:extLst>
              <p:ext uri="{D42A27DB-BD31-4B8C-83A1-F6EECF244321}">
                <p14:modId xmlns:p14="http://schemas.microsoft.com/office/powerpoint/2010/main" val="3046471569"/>
              </p:ext>
            </p:extLst>
          </p:nvPr>
        </p:nvGraphicFramePr>
        <p:xfrm>
          <a:off x="142877" y="1161485"/>
          <a:ext cx="8884440" cy="2604065"/>
        </p:xfrm>
        <a:graphic>
          <a:graphicData uri="http://schemas.openxmlformats.org/drawingml/2006/table">
            <a:tbl>
              <a:tblPr firstRow="1" bandRow="1">
                <a:tableStyleId>{5C22544A-7EE6-4342-B048-85BDC9FD1C3A}</a:tableStyleId>
              </a:tblPr>
              <a:tblGrid>
                <a:gridCol w="3380583">
                  <a:extLst>
                    <a:ext uri="{9D8B030D-6E8A-4147-A177-3AD203B41FA5}">
                      <a16:colId xmlns:a16="http://schemas.microsoft.com/office/drawing/2014/main" val="369193201"/>
                    </a:ext>
                  </a:extLst>
                </a:gridCol>
                <a:gridCol w="2298131">
                  <a:extLst>
                    <a:ext uri="{9D8B030D-6E8A-4147-A177-3AD203B41FA5}">
                      <a16:colId xmlns:a16="http://schemas.microsoft.com/office/drawing/2014/main" val="1214644204"/>
                    </a:ext>
                  </a:extLst>
                </a:gridCol>
                <a:gridCol w="3205726">
                  <a:extLst>
                    <a:ext uri="{9D8B030D-6E8A-4147-A177-3AD203B41FA5}">
                      <a16:colId xmlns:a16="http://schemas.microsoft.com/office/drawing/2014/main" val="725620329"/>
                    </a:ext>
                  </a:extLst>
                </a:gridCol>
              </a:tblGrid>
              <a:tr h="369909">
                <a:tc>
                  <a:txBody>
                    <a:bodyPr/>
                    <a:lstStyle/>
                    <a:p>
                      <a:r>
                        <a:rPr lang="en-US" sz="1400" dirty="0"/>
                        <a:t>Core METs</a:t>
                      </a:r>
                    </a:p>
                  </a:txBody>
                  <a:tcPr/>
                </a:tc>
                <a:tc>
                  <a:txBody>
                    <a:bodyPr/>
                    <a:lstStyle/>
                    <a:p>
                      <a:pPr algn="ctr"/>
                      <a:r>
                        <a:rPr lang="en-US" sz="1400"/>
                        <a:t>MET execution</a:t>
                      </a:r>
                    </a:p>
                  </a:txBody>
                  <a:tcPr/>
                </a:tc>
                <a:tc>
                  <a:txBody>
                    <a:bodyPr/>
                    <a:lstStyle/>
                    <a:p>
                      <a:pPr algn="ctr"/>
                      <a:r>
                        <a:rPr lang="en-US" sz="1400" dirty="0"/>
                        <a:t>Interval</a:t>
                      </a:r>
                    </a:p>
                  </a:txBody>
                  <a:tcPr/>
                </a:tc>
                <a:extLst>
                  <a:ext uri="{0D108BD9-81ED-4DB2-BD59-A6C34878D82A}">
                    <a16:rowId xmlns:a16="http://schemas.microsoft.com/office/drawing/2014/main" val="616358019"/>
                  </a:ext>
                </a:extLst>
              </a:tr>
              <a:tr h="287881">
                <a:tc>
                  <a:txBody>
                    <a:bodyPr/>
                    <a:lstStyle/>
                    <a:p>
                      <a:pPr marL="0" indent="0">
                        <a:buFontTx/>
                        <a:buNone/>
                      </a:pPr>
                      <a:r>
                        <a:rPr lang="en-US" sz="1200" b="1" kern="0">
                          <a:solidFill>
                            <a:schemeClr val="tx1"/>
                          </a:solidFill>
                          <a:latin typeface="+mn-lt"/>
                        </a:rPr>
                        <a:t>Support Maritime Domain Awareness (MDA) </a:t>
                      </a:r>
                      <a:endParaRPr lang="en-US" sz="1200" b="1">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n-lt"/>
                        </a:rPr>
                        <a:t>HQ plans for CBRN threats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12 months</a:t>
                      </a:r>
                    </a:p>
                  </a:txBody>
                  <a:tcPr/>
                </a:tc>
                <a:extLst>
                  <a:ext uri="{0D108BD9-81ED-4DB2-BD59-A6C34878D82A}">
                    <a16:rowId xmlns:a16="http://schemas.microsoft.com/office/drawing/2014/main" val="1414973826"/>
                  </a:ext>
                </a:extLst>
              </a:tr>
              <a:tr h="240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Plan and Direct Logistics Ops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n-lt"/>
                        </a:rPr>
                        <a:t>HQ plans for CBRN threats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12 months</a:t>
                      </a:r>
                    </a:p>
                  </a:txBody>
                  <a:tcPr/>
                </a:tc>
                <a:extLst>
                  <a:ext uri="{0D108BD9-81ED-4DB2-BD59-A6C34878D82A}">
                    <a16:rowId xmlns:a16="http://schemas.microsoft.com/office/drawing/2014/main" val="4212990421"/>
                  </a:ext>
                </a:extLst>
              </a:tr>
              <a:tr h="268605">
                <a:tc>
                  <a:txBody>
                    <a:bodyPr/>
                    <a:lstStyle/>
                    <a:p>
                      <a:pPr marL="0" marR="0" lvl="0" indent="0" algn="l">
                        <a:lnSpc>
                          <a:spcPct val="100000"/>
                        </a:lnSpc>
                        <a:spcBef>
                          <a:spcPts val="0"/>
                        </a:spcBef>
                        <a:spcAft>
                          <a:spcPts val="0"/>
                        </a:spcAft>
                        <a:buNone/>
                      </a:pPr>
                      <a:r>
                        <a:rPr lang="en-US" sz="1200" b="1" i="0" u="none" strike="noStrike" baseline="0" noProof="0">
                          <a:solidFill>
                            <a:srgbClr val="000000"/>
                          </a:solidFill>
                          <a:latin typeface="Arial"/>
                        </a:rPr>
                        <a:t>Plan and Direct Operations in the IE</a:t>
                      </a:r>
                    </a:p>
                  </a:txBody>
                  <a:tcPr/>
                </a:tc>
                <a:tc>
                  <a:txBody>
                    <a:bodyPr/>
                    <a:lstStyle/>
                    <a:p>
                      <a:pPr marL="0" marR="0" lvl="0" indent="0" algn="l">
                        <a:lnSpc>
                          <a:spcPct val="100000"/>
                        </a:lnSpc>
                        <a:spcBef>
                          <a:spcPts val="0"/>
                        </a:spcBef>
                        <a:spcAft>
                          <a:spcPts val="0"/>
                        </a:spcAft>
                        <a:buNone/>
                      </a:pPr>
                      <a:r>
                        <a:rPr lang="en-US" sz="1200" b="0" i="0" u="none" strike="noStrike" baseline="0" noProof="0">
                          <a:solidFill>
                            <a:srgbClr val="000000"/>
                          </a:solidFill>
                          <a:latin typeface="Arial"/>
                        </a:rPr>
                        <a:t>HQ plans for CBRN threats</a:t>
                      </a:r>
                      <a:endParaRPr lang="en-US" sz="1200"/>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u="none" strike="noStrike" kern="1200" cap="none" spc="0" normalizeH="0" baseline="0" noProof="0" dirty="0">
                          <a:ln>
                            <a:noFill/>
                          </a:ln>
                          <a:solidFill>
                            <a:schemeClr val="tx1"/>
                          </a:solidFill>
                          <a:effectLst/>
                          <a:uLnTx/>
                          <a:uFillTx/>
                          <a:latin typeface="+mn-lt"/>
                          <a:ea typeface="+mn-ea"/>
                          <a:cs typeface="+mn-cs"/>
                        </a:rPr>
                        <a:t>12 months</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233866751"/>
                  </a:ext>
                </a:extLst>
              </a:tr>
              <a:tr h="270510">
                <a:tc>
                  <a:txBody>
                    <a:bodyPr/>
                    <a:lstStyle/>
                    <a:p>
                      <a:pPr marL="0" marR="0" lvl="0" indent="0" algn="l">
                        <a:lnSpc>
                          <a:spcPct val="100000"/>
                        </a:lnSpc>
                        <a:spcBef>
                          <a:spcPts val="0"/>
                        </a:spcBef>
                        <a:spcAft>
                          <a:spcPts val="0"/>
                        </a:spcAft>
                        <a:buNone/>
                      </a:pPr>
                      <a:r>
                        <a:rPr lang="en-US" sz="1200" b="1" i="0" u="none" strike="noStrike" baseline="0" noProof="0">
                          <a:solidFill>
                            <a:srgbClr val="000000"/>
                          </a:solidFill>
                          <a:latin typeface="Arial"/>
                        </a:rPr>
                        <a:t>Conduct Interorganizational Cooperation</a:t>
                      </a:r>
                      <a:endParaRPr lang="en-US" sz="1200"/>
                    </a:p>
                  </a:txBody>
                  <a:tcPr/>
                </a:tc>
                <a:tc>
                  <a:txBody>
                    <a:bodyPr/>
                    <a:lstStyle/>
                    <a:p>
                      <a:pPr marL="0" marR="0" lvl="0" indent="0" algn="l">
                        <a:lnSpc>
                          <a:spcPct val="100000"/>
                        </a:lnSpc>
                        <a:spcBef>
                          <a:spcPts val="0"/>
                        </a:spcBef>
                        <a:spcAft>
                          <a:spcPts val="0"/>
                        </a:spcAft>
                        <a:buNone/>
                      </a:pPr>
                      <a:r>
                        <a:rPr lang="en-US" sz="1200" b="0" i="0" u="none" strike="noStrike" baseline="0" noProof="0">
                          <a:solidFill>
                            <a:srgbClr val="000000"/>
                          </a:solidFill>
                          <a:latin typeface="Arial"/>
                        </a:rPr>
                        <a:t>HQ plans for CBRN threats</a:t>
                      </a:r>
                      <a:endParaRPr lang="en-US" sz="1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12 months</a:t>
                      </a:r>
                    </a:p>
                  </a:txBody>
                  <a:tcPr/>
                </a:tc>
                <a:extLst>
                  <a:ext uri="{0D108BD9-81ED-4DB2-BD59-A6C34878D82A}">
                    <a16:rowId xmlns:a16="http://schemas.microsoft.com/office/drawing/2014/main" val="3144792391"/>
                  </a:ext>
                </a:extLst>
              </a:tr>
              <a:tr h="300990">
                <a:tc>
                  <a:txBody>
                    <a:bodyPr/>
                    <a:lstStyle/>
                    <a:p>
                      <a:pPr marL="0" marR="0" lvl="0" indent="0" algn="l">
                        <a:lnSpc>
                          <a:spcPct val="100000"/>
                        </a:lnSpc>
                        <a:spcBef>
                          <a:spcPts val="0"/>
                        </a:spcBef>
                        <a:spcAft>
                          <a:spcPts val="0"/>
                        </a:spcAft>
                        <a:buNone/>
                      </a:pPr>
                      <a:r>
                        <a:rPr lang="en-US" sz="1200" b="1" i="0" u="none" strike="noStrike" baseline="0" noProof="0" dirty="0">
                          <a:solidFill>
                            <a:srgbClr val="000000"/>
                          </a:solidFill>
                          <a:latin typeface="Arial"/>
                        </a:rPr>
                        <a:t>Command and Control Distributed Maritime Ops</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a:ea typeface="+mn-ea"/>
                          <a:cs typeface="+mn-cs"/>
                        </a:rPr>
                        <a:t>HQ plans for CBRN threats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a:ea typeface="+mn-ea"/>
                          <a:cs typeface="+mn-cs"/>
                        </a:rPr>
                        <a:t>12 months</a:t>
                      </a:r>
                    </a:p>
                  </a:txBody>
                  <a:tcPr/>
                </a:tc>
                <a:extLst>
                  <a:ext uri="{0D108BD9-81ED-4DB2-BD59-A6C34878D82A}">
                    <a16:rowId xmlns:a16="http://schemas.microsoft.com/office/drawing/2014/main" val="3208231375"/>
                  </a:ext>
                </a:extLst>
              </a:tr>
              <a:tr h="295275">
                <a:tc>
                  <a:txBody>
                    <a:bodyPr/>
                    <a:lstStyle/>
                    <a:p>
                      <a:pPr marL="0" marR="0" lvl="0" indent="0" algn="l">
                        <a:lnSpc>
                          <a:spcPct val="100000"/>
                        </a:lnSpc>
                        <a:spcBef>
                          <a:spcPts val="0"/>
                        </a:spcBef>
                        <a:spcAft>
                          <a:spcPts val="0"/>
                        </a:spcAft>
                        <a:buNone/>
                      </a:pPr>
                      <a:r>
                        <a:rPr lang="en-US" sz="1200" b="1" i="0" u="none" strike="noStrike" baseline="0" noProof="0">
                          <a:solidFill>
                            <a:srgbClr val="000000"/>
                          </a:solidFill>
                          <a:latin typeface="Arial"/>
                        </a:rPr>
                        <a:t>Plan and Direct Littoral Maneuver</a:t>
                      </a:r>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a:ea typeface="+mn-ea"/>
                          <a:cs typeface="+mn-cs"/>
                        </a:rPr>
                        <a:t>HQ plans for CBRN threats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rial"/>
                          <a:ea typeface="+mn-ea"/>
                          <a:cs typeface="+mn-cs"/>
                        </a:rPr>
                        <a:t>12 months</a:t>
                      </a:r>
                    </a:p>
                  </a:txBody>
                  <a:tcPr/>
                </a:tc>
                <a:extLst>
                  <a:ext uri="{0D108BD9-81ED-4DB2-BD59-A6C34878D82A}">
                    <a16:rowId xmlns:a16="http://schemas.microsoft.com/office/drawing/2014/main" val="1354389722"/>
                  </a:ext>
                </a:extLst>
              </a:tr>
              <a:tr h="370840">
                <a:tc>
                  <a:txBody>
                    <a:bodyPr/>
                    <a:lstStyle/>
                    <a:p>
                      <a:pPr marL="0" lvl="0" indent="0">
                        <a:buNone/>
                      </a:pPr>
                      <a:r>
                        <a:rPr lang="en-US" sz="1200" b="1" i="0" u="none" strike="noStrike" baseline="0" noProof="0">
                          <a:solidFill>
                            <a:srgbClr val="000000"/>
                          </a:solidFill>
                          <a:latin typeface="Arial"/>
                        </a:rPr>
                        <a:t>Plan and Direct Sea Denial Operations</a:t>
                      </a:r>
                      <a:endParaRPr lang="en-US" sz="1200"/>
                    </a:p>
                  </a:txBody>
                  <a:tcPr/>
                </a:tc>
                <a:tc>
                  <a:txBody>
                    <a:bodyPr/>
                    <a:lstStyle/>
                    <a:p>
                      <a:pPr marL="0" marR="0" lvl="0" indent="0" algn="l">
                        <a:lnSpc>
                          <a:spcPct val="100000"/>
                        </a:lnSpc>
                        <a:spcBef>
                          <a:spcPts val="0"/>
                        </a:spcBef>
                        <a:spcAft>
                          <a:spcPts val="0"/>
                        </a:spcAft>
                        <a:buNone/>
                      </a:pPr>
                      <a:r>
                        <a:rPr lang="en-US" sz="1200" b="0" i="0" u="none" strike="noStrike" baseline="0" noProof="0">
                          <a:solidFill>
                            <a:srgbClr val="000000"/>
                          </a:solidFill>
                          <a:latin typeface="Arial"/>
                        </a:rPr>
                        <a:t>HQ plans for CBRN threats</a:t>
                      </a:r>
                      <a:endParaRPr lang="en-US" sz="1200"/>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i="0" u="none" strike="noStrike" kern="1200" cap="none" spc="0" normalizeH="0" baseline="0" noProof="0" dirty="0">
                          <a:ln>
                            <a:noFill/>
                          </a:ln>
                          <a:solidFill>
                            <a:schemeClr val="tx1"/>
                          </a:solidFill>
                          <a:effectLst/>
                          <a:uLnTx/>
                          <a:uFillTx/>
                          <a:latin typeface="+mn-lt"/>
                          <a:ea typeface="+mn-ea"/>
                          <a:cs typeface="+mn-cs"/>
                        </a:rPr>
                        <a:t>12 months</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2187290919"/>
                  </a:ext>
                </a:extLst>
              </a:tr>
            </a:tbl>
          </a:graphicData>
        </a:graphic>
      </p:graphicFrame>
      <p:sp>
        <p:nvSpPr>
          <p:cNvPr id="8" name="Title 1">
            <a:extLst>
              <a:ext uri="{FF2B5EF4-FFF2-40B4-BE49-F238E27FC236}">
                <a16:creationId xmlns:a16="http://schemas.microsoft.com/office/drawing/2014/main" id="{D1513CD5-C169-C54B-3FDB-F5FC9AB83EA7}"/>
              </a:ext>
            </a:extLst>
          </p:cNvPr>
          <p:cNvSpPr txBox="1">
            <a:spLocks/>
          </p:cNvSpPr>
          <p:nvPr/>
        </p:nvSpPr>
        <p:spPr>
          <a:xfrm>
            <a:off x="233362" y="200025"/>
            <a:ext cx="8677275" cy="718810"/>
          </a:xfrm>
          <a:prstGeom prst="rect">
            <a:avLst/>
          </a:prstGeom>
          <a:noFill/>
          <a:ln w="9525">
            <a:noFill/>
            <a:miter lim="800000"/>
            <a:headEnd/>
            <a:tailEnd/>
          </a:ln>
          <a:effectLst>
            <a:outerShdw dist="17961" dir="2700000" algn="ctr" rotWithShape="0">
              <a:srgbClr val="AD925B">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CBRN Training Assessment Criteria</a:t>
            </a:r>
          </a:p>
          <a:p>
            <a:pPr fontAlgn="auto">
              <a:spcAft>
                <a:spcPts val="0"/>
              </a:spcAft>
            </a:pPr>
            <a:r>
              <a:rPr lang="en-US" sz="2800" b="1" dirty="0">
                <a:latin typeface="Arial" panose="020B0604020202020204" pitchFamily="34" charset="0"/>
                <a:ea typeface="Times New Roman" panose="02020603050405020304" pitchFamily="18" charset="0"/>
                <a:cs typeface="Arial" panose="020B0604020202020204" pitchFamily="34" charset="0"/>
              </a:rPr>
              <a:t> (EX: 3</a:t>
            </a:r>
            <a:r>
              <a:rPr lang="en-US" sz="2800" b="1" baseline="30000" dirty="0">
                <a:latin typeface="Arial" panose="020B0604020202020204" pitchFamily="34" charset="0"/>
                <a:ea typeface="Times New Roman" panose="02020603050405020304" pitchFamily="18" charset="0"/>
                <a:cs typeface="Arial" panose="020B0604020202020204" pitchFamily="34" charset="0"/>
              </a:rPr>
              <a:t>rd</a:t>
            </a:r>
            <a:r>
              <a:rPr lang="en-US" sz="2800" b="1" dirty="0">
                <a:latin typeface="Arial" panose="020B0604020202020204" pitchFamily="34" charset="0"/>
                <a:ea typeface="Times New Roman" panose="02020603050405020304" pitchFamily="18" charset="0"/>
                <a:cs typeface="Arial" panose="020B0604020202020204" pitchFamily="34" charset="0"/>
              </a:rPr>
              <a:t> MLR HQ)</a:t>
            </a:r>
          </a:p>
        </p:txBody>
      </p:sp>
      <p:sp>
        <p:nvSpPr>
          <p:cNvPr id="9" name="TextBox 3">
            <a:extLst>
              <a:ext uri="{FF2B5EF4-FFF2-40B4-BE49-F238E27FC236}">
                <a16:creationId xmlns:a16="http://schemas.microsoft.com/office/drawing/2014/main" id="{51251351-EF46-81B4-372B-CE38DAA63C38}"/>
              </a:ext>
            </a:extLst>
          </p:cNvPr>
          <p:cNvSpPr txBox="1">
            <a:spLocks noChangeArrowheads="1"/>
          </p:cNvSpPr>
          <p:nvPr/>
        </p:nvSpPr>
        <p:spPr bwMode="auto">
          <a:xfrm>
            <a:off x="116681" y="3709936"/>
            <a:ext cx="8910635" cy="2771347"/>
          </a:xfrm>
          <a:prstGeom prst="rect">
            <a:avLst/>
          </a:prstGeom>
          <a:solidFill>
            <a:schemeClr val="bg1"/>
          </a:solidFill>
          <a:ln>
            <a:noFill/>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sz="1000" b="1" dirty="0">
                <a:solidFill>
                  <a:srgbClr val="002060"/>
                </a:solidFill>
                <a:cs typeface="Courier New" panose="02070309020205020404" pitchFamily="49" charset="0"/>
              </a:rPr>
              <a:t>This table provides a common framework for the CBRN MET calculation per MARADMIN 135/23 </a:t>
            </a:r>
            <a:r>
              <a:rPr lang="en-US" altLang="en-US" sz="1000" b="1" dirty="0">
                <a:solidFill>
                  <a:srgbClr val="002060"/>
                </a:solidFill>
                <a:cs typeface="Arial" charset="0"/>
              </a:rPr>
              <a:t>“INTERIM GUIDANCE FOR CHEMICAL, BIOLOGICAL, RADIOLOGICAL, AND NUCLEAR DEFENSE READINESS REPORTING, TRAINING, EQUIPPING, AND EXERCISE CERTIFICATION”</a:t>
            </a:r>
            <a:endParaRPr lang="en-US" sz="1000" b="1" dirty="0">
              <a:solidFill>
                <a:srgbClr val="002060"/>
              </a:solidFill>
              <a:cs typeface="Courier New" panose="02070309020205020404" pitchFamily="49" charset="0"/>
            </a:endParaRPr>
          </a:p>
          <a:p>
            <a:pPr marL="285750" indent="-285750"/>
            <a:r>
              <a:rPr lang="en-US" sz="1000" dirty="0">
                <a:solidFill>
                  <a:srgbClr val="002060"/>
                </a:solidFill>
                <a:cs typeface="Courier New" panose="02070309020205020404" pitchFamily="49" charset="0"/>
              </a:rPr>
              <a:t>4.E.1. Reference B requires commanders to assess their units’ readiness to accomplish their missions in CBRN environments.  This requires units to integrate relevant simulated CBRN environments into training and exercises.  The baseline criteria for a simulated CBRN environment are planning for CBRN threats and reacting to CBRN incidents during a unit exercise.  Scenarios will exercise units’ staff planning processes and individual and collective techniques, tactics, and procedures (TTP) to protect the unit and sustain operations.  Where practical, commanders will request and incorporate CBRN response augments into scenarios.</a:t>
            </a:r>
          </a:p>
          <a:p>
            <a:pPr marL="285750" indent="-285750"/>
            <a:r>
              <a:rPr lang="en-US" sz="1000" dirty="0">
                <a:solidFill>
                  <a:srgbClr val="002060"/>
                </a:solidFill>
                <a:cs typeface="Courier New" panose="02070309020205020404" pitchFamily="49" charset="0"/>
              </a:rPr>
              <a:t>4.E.3.A.  Commanders will review their METL and identify which METs their units are realistically expected to execute in CBRN environments.</a:t>
            </a:r>
          </a:p>
          <a:p>
            <a:pPr marL="285750" indent="-285750"/>
            <a:r>
              <a:rPr lang="en-US" sz="1000" dirty="0">
                <a:solidFill>
                  <a:srgbClr val="002060"/>
                </a:solidFill>
                <a:cs typeface="Courier New" panose="02070309020205020404" pitchFamily="49" charset="0"/>
              </a:rPr>
              <a:t>4.E.3.B.  Commanders may request relief of MET training requirements from the first general officer in the chain of command or his delegate.  If a waiver is granted, the commander will only assess CBRND readiness for the remaining METs.</a:t>
            </a:r>
          </a:p>
          <a:p>
            <a:pPr marL="285750" indent="-285750"/>
            <a:r>
              <a:rPr lang="en-US" sz="1000" dirty="0">
                <a:solidFill>
                  <a:srgbClr val="002060"/>
                </a:solidFill>
                <a:cs typeface="Courier New" panose="02070309020205020404" pitchFamily="49" charset="0"/>
              </a:rPr>
              <a:t>4.E.3.C.  Commanders must resubmit for relief of CBRND training requirements after 12-months.</a:t>
            </a:r>
          </a:p>
          <a:p>
            <a:pPr marL="285750" indent="-285750"/>
            <a:r>
              <a:rPr lang="en-US" sz="1000" dirty="0">
                <a:solidFill>
                  <a:srgbClr val="002060"/>
                </a:solidFill>
                <a:cs typeface="Courier New" panose="02070309020205020404" pitchFamily="49" charset="0"/>
              </a:rPr>
              <a:t>4.E.3.D.  Commanders relieved of all MET training requirements will not factor MET assessment into the unit T-level.  Regardless of MET training requirements, commanders will still complete CBRND individual and team training.</a:t>
            </a:r>
          </a:p>
          <a:p>
            <a:pPr marL="285750" indent="-285750"/>
            <a:r>
              <a:rPr lang="en-US" sz="1000" dirty="0">
                <a:solidFill>
                  <a:srgbClr val="002060"/>
                </a:solidFill>
                <a:cs typeface="Courier New" panose="02070309020205020404" pitchFamily="49" charset="0"/>
              </a:rPr>
              <a:t>4.E.3.E.  Calculation: Number of METs assessed internally in a simulated CBRN environment as Qualified Yes (Q) or evaluated externally as Yes (Y) during an exercise (MCCRE, SLTE, CERTEX, ETC.) in the past 12 months divided by number of METs required to be trained for CBRN environments equals percent of CBRN capable METs.  Commanders will not select T-1 unless all required METs are assessed as (Y) in a simulated CBRN environment.</a:t>
            </a:r>
          </a:p>
          <a:p>
            <a:pPr marL="285750" indent="-285750"/>
            <a:endParaRPr lang="en-US" sz="1600" dirty="0">
              <a:solidFill>
                <a:srgbClr val="002060"/>
              </a:solidFill>
              <a:cs typeface="Courier New" panose="02070309020205020404" pitchFamily="49" charset="0"/>
            </a:endParaRPr>
          </a:p>
        </p:txBody>
      </p:sp>
      <p:sp>
        <p:nvSpPr>
          <p:cNvPr id="12" name="Slide Number Placeholder 3">
            <a:extLst>
              <a:ext uri="{FF2B5EF4-FFF2-40B4-BE49-F238E27FC236}">
                <a16:creationId xmlns:a16="http://schemas.microsoft.com/office/drawing/2014/main" id="{6D180236-546C-16A6-0D77-FFB4CA563FA6}"/>
              </a:ext>
            </a:extLst>
          </p:cNvPr>
          <p:cNvSpPr txBox="1">
            <a:spLocks/>
          </p:cNvSpPr>
          <p:nvPr/>
        </p:nvSpPr>
        <p:spPr>
          <a:xfrm>
            <a:off x="8562975" y="6363002"/>
            <a:ext cx="4095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mtClean="0"/>
              <a:pPr/>
              <a:t>30</a:t>
            </a:fld>
            <a:endParaRPr lang="en-US" dirty="0"/>
          </a:p>
        </p:txBody>
      </p:sp>
      <p:sp>
        <p:nvSpPr>
          <p:cNvPr id="2" name="Footer Placeholder 3">
            <a:extLst>
              <a:ext uri="{FF2B5EF4-FFF2-40B4-BE49-F238E27FC236}">
                <a16:creationId xmlns:a16="http://schemas.microsoft.com/office/drawing/2014/main" id="{383DBB36-2425-5A0B-6ACF-E1F1929E933D}"/>
              </a:ext>
            </a:extLst>
          </p:cNvPr>
          <p:cNvSpPr txBox="1">
            <a:spLocks/>
          </p:cNvSpPr>
          <p:nvPr/>
        </p:nvSpPr>
        <p:spPr>
          <a:xfrm>
            <a:off x="0" y="6494859"/>
            <a:ext cx="1646199"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pPr algn="ctr"/>
            <a:r>
              <a:rPr lang="en-US" sz="1200" dirty="0"/>
              <a:t>MAR 2025-CUI</a:t>
            </a:r>
          </a:p>
        </p:txBody>
      </p:sp>
    </p:spTree>
    <p:extLst>
      <p:ext uri="{BB962C8B-B14F-4D97-AF65-F5344CB8AC3E}">
        <p14:creationId xmlns:p14="http://schemas.microsoft.com/office/powerpoint/2010/main" val="3513557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67374197"/>
              </p:ext>
            </p:extLst>
          </p:nvPr>
        </p:nvGraphicFramePr>
        <p:xfrm>
          <a:off x="4071572" y="1430718"/>
          <a:ext cx="5001345" cy="1715490"/>
        </p:xfrm>
        <a:graphic>
          <a:graphicData uri="http://schemas.openxmlformats.org/drawingml/2006/table">
            <a:tbl>
              <a:tblPr/>
              <a:tblGrid>
                <a:gridCol w="1306988">
                  <a:extLst>
                    <a:ext uri="{9D8B030D-6E8A-4147-A177-3AD203B41FA5}">
                      <a16:colId xmlns:a16="http://schemas.microsoft.com/office/drawing/2014/main" val="20000"/>
                    </a:ext>
                  </a:extLst>
                </a:gridCol>
                <a:gridCol w="602540">
                  <a:extLst>
                    <a:ext uri="{9D8B030D-6E8A-4147-A177-3AD203B41FA5}">
                      <a16:colId xmlns:a16="http://schemas.microsoft.com/office/drawing/2014/main" val="20001"/>
                    </a:ext>
                  </a:extLst>
                </a:gridCol>
                <a:gridCol w="615745">
                  <a:extLst>
                    <a:ext uri="{9D8B030D-6E8A-4147-A177-3AD203B41FA5}">
                      <a16:colId xmlns:a16="http://schemas.microsoft.com/office/drawing/2014/main" val="20002"/>
                    </a:ext>
                  </a:extLst>
                </a:gridCol>
                <a:gridCol w="595901">
                  <a:extLst>
                    <a:ext uri="{9D8B030D-6E8A-4147-A177-3AD203B41FA5}">
                      <a16:colId xmlns:a16="http://schemas.microsoft.com/office/drawing/2014/main" val="20003"/>
                    </a:ext>
                  </a:extLst>
                </a:gridCol>
                <a:gridCol w="629454">
                  <a:extLst>
                    <a:ext uri="{9D8B030D-6E8A-4147-A177-3AD203B41FA5}">
                      <a16:colId xmlns:a16="http://schemas.microsoft.com/office/drawing/2014/main" val="20004"/>
                    </a:ext>
                  </a:extLst>
                </a:gridCol>
                <a:gridCol w="610910">
                  <a:extLst>
                    <a:ext uri="{9D8B030D-6E8A-4147-A177-3AD203B41FA5}">
                      <a16:colId xmlns:a16="http://schemas.microsoft.com/office/drawing/2014/main" val="20005"/>
                    </a:ext>
                  </a:extLst>
                </a:gridCol>
                <a:gridCol w="639807">
                  <a:extLst>
                    <a:ext uri="{9D8B030D-6E8A-4147-A177-3AD203B41FA5}">
                      <a16:colId xmlns:a16="http://schemas.microsoft.com/office/drawing/2014/main" val="20006"/>
                    </a:ext>
                  </a:extLst>
                </a:gridCol>
              </a:tblGrid>
              <a:tr h="715134">
                <a:tc>
                  <a:txBody>
                    <a:bodyPr/>
                    <a:lstStyle/>
                    <a:p>
                      <a:pPr algn="ctr" fontAlgn="b"/>
                      <a:r>
                        <a:rPr lang="en-US" sz="900" b="1" i="0" u="none" strike="noStrike" dirty="0">
                          <a:solidFill>
                            <a:schemeClr val="tx1"/>
                          </a:solidFill>
                          <a:effectLst/>
                          <a:latin typeface="+mn-lt"/>
                        </a:rPr>
                        <a:t>    AAV BN</a:t>
                      </a:r>
                    </a:p>
                    <a:p>
                      <a:pPr algn="ctr" fontAlgn="b"/>
                      <a:r>
                        <a:rPr lang="en-US" sz="900" b="1" i="0" u="none" strike="noStrike" dirty="0">
                          <a:solidFill>
                            <a:schemeClr val="tx1"/>
                          </a:solidFill>
                          <a:effectLst/>
                          <a:latin typeface="+mn-lt"/>
                        </a:rPr>
                        <a:t>T/O</a:t>
                      </a:r>
                    </a:p>
                    <a:p>
                      <a:pPr algn="ctr" fontAlgn="b"/>
                      <a:r>
                        <a:rPr lang="en-US" sz="900" b="1" i="0" u="none" strike="noStrike" dirty="0">
                          <a:solidFill>
                            <a:schemeClr val="tx1"/>
                          </a:solidFill>
                          <a:effectLst/>
                          <a:latin typeface="+mn-lt"/>
                        </a:rPr>
                        <a:t>Critical MOS</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900" b="1" i="0" u="none" strike="noStrike" dirty="0">
                          <a:solidFill>
                            <a:schemeClr val="tx1"/>
                          </a:solidFill>
                          <a:effectLst/>
                          <a:latin typeface="Calibri"/>
                        </a:rPr>
                        <a:t>MCT 1.1.2 Provide Forces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1.4.1.1 Conduct Breaching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1.6.1 Conduct Offensive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1.6.4 Conduct Defensive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1.12.1 Conduct Amphibious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5.3.2 Establish Means for Command and Control</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66726">
                <a:tc>
                  <a:txBody>
                    <a:bodyPr/>
                    <a:lstStyle/>
                    <a:p>
                      <a:pPr algn="l" rtl="0" fontAlgn="ctr"/>
                      <a:r>
                        <a:rPr lang="en-US" sz="900" b="0" i="0" u="none" strike="noStrike" dirty="0">
                          <a:solidFill>
                            <a:schemeClr val="tx1"/>
                          </a:solidFill>
                          <a:effectLst/>
                          <a:latin typeface="+mn-lt"/>
                        </a:rPr>
                        <a:t>1803 AAV Officer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6726">
                <a:tc>
                  <a:txBody>
                    <a:bodyPr/>
                    <a:lstStyle/>
                    <a:p>
                      <a:pPr algn="l" rtl="0" fontAlgn="ctr"/>
                      <a:r>
                        <a:rPr lang="en-US" sz="900" b="0" i="0" u="none" strike="noStrike" dirty="0">
                          <a:solidFill>
                            <a:schemeClr val="tx1"/>
                          </a:solidFill>
                          <a:effectLst/>
                          <a:latin typeface="+mn-lt"/>
                        </a:rPr>
                        <a:t>2141</a:t>
                      </a:r>
                      <a:r>
                        <a:rPr lang="en-US" sz="900" b="0" i="0" u="none" strike="noStrike" baseline="0" dirty="0">
                          <a:solidFill>
                            <a:schemeClr val="tx1"/>
                          </a:solidFill>
                          <a:effectLst/>
                          <a:latin typeface="+mn-lt"/>
                        </a:rPr>
                        <a:t> Amtrac Repair/Tech</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6726">
                <a:tc>
                  <a:txBody>
                    <a:bodyPr/>
                    <a:lstStyle/>
                    <a:p>
                      <a:pPr algn="l" rtl="0" fontAlgn="ctr"/>
                      <a:r>
                        <a:rPr lang="en-US" sz="900" b="0" i="0" u="none" strike="noStrike" dirty="0">
                          <a:solidFill>
                            <a:schemeClr val="tx1"/>
                          </a:solidFill>
                          <a:effectLst/>
                          <a:latin typeface="+mn-lt"/>
                        </a:rPr>
                        <a:t>2841 Systems Repairer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6726">
                <a:tc>
                  <a:txBody>
                    <a:bodyPr/>
                    <a:lstStyle/>
                    <a:p>
                      <a:pPr algn="l" rtl="0" fontAlgn="ctr"/>
                      <a:r>
                        <a:rPr lang="en-US" sz="900" b="0" i="0" u="none" strike="noStrike" dirty="0">
                          <a:solidFill>
                            <a:schemeClr val="tx1"/>
                          </a:solidFill>
                          <a:effectLst/>
                          <a:latin typeface="+mn-lt"/>
                        </a:rPr>
                        <a:t>0621 Field Radio Operator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6726">
                <a:tc>
                  <a:txBody>
                    <a:bodyPr/>
                    <a:lstStyle/>
                    <a:p>
                      <a:pPr algn="l" rtl="0" fontAlgn="ctr"/>
                      <a:r>
                        <a:rPr lang="en-US" sz="900" b="0" i="0" u="none" strike="noStrike" dirty="0">
                          <a:solidFill>
                            <a:schemeClr val="tx1"/>
                          </a:solidFill>
                          <a:effectLst/>
                          <a:latin typeface="+mn-lt"/>
                        </a:rPr>
                        <a:t>0651 Cybernet  Ops</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6726">
                <a:tc>
                  <a:txBody>
                    <a:bodyPr/>
                    <a:lstStyle/>
                    <a:p>
                      <a:pPr algn="l" rtl="0" fontAlgn="ctr"/>
                      <a:r>
                        <a:rPr lang="en-US" sz="900" b="0" i="0" u="none" strike="noStrike" dirty="0">
                          <a:solidFill>
                            <a:srgbClr val="000000"/>
                          </a:solidFill>
                          <a:effectLst/>
                          <a:latin typeface="+mn-lt"/>
                        </a:rPr>
                        <a:t>8404</a:t>
                      </a:r>
                      <a:r>
                        <a:rPr lang="en-US" sz="900" b="0" i="0" u="none" strike="noStrike" baseline="0" dirty="0">
                          <a:solidFill>
                            <a:srgbClr val="000000"/>
                          </a:solidFill>
                          <a:effectLst/>
                          <a:latin typeface="+mn-lt"/>
                        </a:rPr>
                        <a:t> Corpsman</a:t>
                      </a:r>
                      <a:endParaRPr lang="en-US" sz="900" b="0" i="0" u="none" strike="noStrike" dirty="0">
                        <a:solidFill>
                          <a:srgbClr val="000000"/>
                        </a:solidFill>
                        <a:effectLst/>
                        <a:latin typeface="+mn-lt"/>
                      </a:endParaRP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55104997"/>
              </p:ext>
            </p:extLst>
          </p:nvPr>
        </p:nvGraphicFramePr>
        <p:xfrm>
          <a:off x="4057945" y="3157774"/>
          <a:ext cx="5010785" cy="1818315"/>
        </p:xfrm>
        <a:graphic>
          <a:graphicData uri="http://schemas.openxmlformats.org/drawingml/2006/table">
            <a:tbl>
              <a:tblPr/>
              <a:tblGrid>
                <a:gridCol w="427822">
                  <a:extLst>
                    <a:ext uri="{9D8B030D-6E8A-4147-A177-3AD203B41FA5}">
                      <a16:colId xmlns:a16="http://schemas.microsoft.com/office/drawing/2014/main" val="20000"/>
                    </a:ext>
                  </a:extLst>
                </a:gridCol>
                <a:gridCol w="846576">
                  <a:extLst>
                    <a:ext uri="{9D8B030D-6E8A-4147-A177-3AD203B41FA5}">
                      <a16:colId xmlns:a16="http://schemas.microsoft.com/office/drawing/2014/main" val="20001"/>
                    </a:ext>
                  </a:extLst>
                </a:gridCol>
                <a:gridCol w="629771">
                  <a:extLst>
                    <a:ext uri="{9D8B030D-6E8A-4147-A177-3AD203B41FA5}">
                      <a16:colId xmlns:a16="http://schemas.microsoft.com/office/drawing/2014/main" val="20002"/>
                    </a:ext>
                  </a:extLst>
                </a:gridCol>
                <a:gridCol w="640818">
                  <a:extLst>
                    <a:ext uri="{9D8B030D-6E8A-4147-A177-3AD203B41FA5}">
                      <a16:colId xmlns:a16="http://schemas.microsoft.com/office/drawing/2014/main" val="20003"/>
                    </a:ext>
                  </a:extLst>
                </a:gridCol>
                <a:gridCol w="575353">
                  <a:extLst>
                    <a:ext uri="{9D8B030D-6E8A-4147-A177-3AD203B41FA5}">
                      <a16:colId xmlns:a16="http://schemas.microsoft.com/office/drawing/2014/main" val="20004"/>
                    </a:ext>
                  </a:extLst>
                </a:gridCol>
                <a:gridCol w="616450">
                  <a:extLst>
                    <a:ext uri="{9D8B030D-6E8A-4147-A177-3AD203B41FA5}">
                      <a16:colId xmlns:a16="http://schemas.microsoft.com/office/drawing/2014/main" val="20005"/>
                    </a:ext>
                  </a:extLst>
                </a:gridCol>
                <a:gridCol w="626723">
                  <a:extLst>
                    <a:ext uri="{9D8B030D-6E8A-4147-A177-3AD203B41FA5}">
                      <a16:colId xmlns:a16="http://schemas.microsoft.com/office/drawing/2014/main" val="20006"/>
                    </a:ext>
                  </a:extLst>
                </a:gridCol>
                <a:gridCol w="647272">
                  <a:extLst>
                    <a:ext uri="{9D8B030D-6E8A-4147-A177-3AD203B41FA5}">
                      <a16:colId xmlns:a16="http://schemas.microsoft.com/office/drawing/2014/main" val="20007"/>
                    </a:ext>
                  </a:extLst>
                </a:gridCol>
              </a:tblGrid>
              <a:tr h="661592">
                <a:tc>
                  <a:txBody>
                    <a:bodyPr/>
                    <a:lstStyle/>
                    <a:p>
                      <a:pPr algn="ctr" fontAlgn="ctr"/>
                      <a:r>
                        <a:rPr lang="en-US" sz="900" b="0" i="0" u="none" strike="noStrike" dirty="0">
                          <a:solidFill>
                            <a:schemeClr val="tx1"/>
                          </a:solidFill>
                          <a:effectLst/>
                          <a:latin typeface="Calibri"/>
                        </a:rPr>
                        <a:t>MEE</a:t>
                      </a:r>
                    </a:p>
                    <a:p>
                      <a:pPr algn="ctr" fontAlgn="ctr"/>
                      <a:endParaRPr lang="en-US" sz="900" b="0" i="0" u="none" strike="noStrike" dirty="0">
                        <a:solidFill>
                          <a:schemeClr val="tx1"/>
                        </a:solidFill>
                        <a:effectLst/>
                        <a:latin typeface="Calibri"/>
                      </a:endParaRPr>
                    </a:p>
                    <a:p>
                      <a:pPr algn="ctr" fontAlgn="ctr"/>
                      <a:r>
                        <a:rPr lang="en-US" sz="900" b="0" i="0" u="none" strike="noStrike" dirty="0">
                          <a:solidFill>
                            <a:schemeClr val="tx1"/>
                          </a:solidFill>
                          <a:effectLst/>
                          <a:latin typeface="Calibri"/>
                        </a:rPr>
                        <a:t>TAMCN</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n-US" sz="900" b="0" i="0" u="none" strike="noStrike" dirty="0">
                          <a:solidFill>
                            <a:schemeClr val="tx1"/>
                          </a:solidFill>
                          <a:effectLst/>
                          <a:latin typeface="Arial"/>
                        </a:rPr>
                        <a:t>NOMEN-CLATURE                                                                                                                                                                                                          </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t"/>
                      <a:r>
                        <a:rPr lang="en-US" sz="900" b="1" i="0" u="none" strike="noStrike" dirty="0">
                          <a:solidFill>
                            <a:schemeClr val="tx1"/>
                          </a:solidFill>
                          <a:effectLst/>
                          <a:latin typeface="Calibri"/>
                        </a:rPr>
                        <a:t>MCT 1.1.2 Provide Forces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1.4.1.1 Conduct Breaching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1.6.1 Conduct Offensive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1.6.4 Conduct Defensive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1.12.1 Conduct Amphibious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5.3.2 Establish Means to Command and Control</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256969">
                <a:tc>
                  <a:txBody>
                    <a:bodyPr/>
                    <a:lstStyle/>
                    <a:p>
                      <a:pPr algn="l" fontAlgn="b"/>
                      <a:r>
                        <a:rPr lang="en-US" sz="900" b="0" i="0" u="none" strike="noStrike" dirty="0">
                          <a:solidFill>
                            <a:schemeClr val="tx1"/>
                          </a:solidFill>
                          <a:effectLst/>
                          <a:latin typeface="+mn-lt"/>
                        </a:rPr>
                        <a:t>B1315</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Launcher, MK-154, MOD 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4975">
                <a:tc>
                  <a:txBody>
                    <a:bodyPr/>
                    <a:lstStyle/>
                    <a:p>
                      <a:pPr algn="l" fontAlgn="b"/>
                      <a:r>
                        <a:rPr lang="en-US" sz="900" b="0" i="0" u="none" strike="noStrike" dirty="0">
                          <a:solidFill>
                            <a:schemeClr val="tx1"/>
                          </a:solidFill>
                          <a:effectLst/>
                          <a:latin typeface="+mn-lt"/>
                        </a:rPr>
                        <a:t>E0796</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C4, AAVC7A1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2225">
                <a:tc>
                  <a:txBody>
                    <a:bodyPr/>
                    <a:lstStyle/>
                    <a:p>
                      <a:pPr algn="l" fontAlgn="b"/>
                      <a:r>
                        <a:rPr lang="en-US" sz="900" b="0" i="0" u="none" strike="noStrike" dirty="0">
                          <a:solidFill>
                            <a:schemeClr val="tx1"/>
                          </a:solidFill>
                          <a:effectLst/>
                          <a:latin typeface="+mn-lt"/>
                        </a:rPr>
                        <a:t>E0846</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Personnel, AAVP7A1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2225">
                <a:tc>
                  <a:txBody>
                    <a:bodyPr/>
                    <a:lstStyle/>
                    <a:p>
                      <a:pPr algn="l" fontAlgn="b"/>
                      <a:r>
                        <a:rPr lang="en-US" sz="900" b="0" i="0" u="none" strike="noStrike" dirty="0">
                          <a:solidFill>
                            <a:schemeClr val="tx1"/>
                          </a:solidFill>
                          <a:effectLst/>
                          <a:latin typeface="+mn-lt"/>
                        </a:rPr>
                        <a:t>E0856</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Recovery, AAVR7A1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558033687"/>
              </p:ext>
            </p:extLst>
          </p:nvPr>
        </p:nvGraphicFramePr>
        <p:xfrm>
          <a:off x="4057945" y="4629941"/>
          <a:ext cx="5010785" cy="2016442"/>
        </p:xfrm>
        <a:graphic>
          <a:graphicData uri="http://schemas.openxmlformats.org/drawingml/2006/table">
            <a:tbl>
              <a:tblPr/>
              <a:tblGrid>
                <a:gridCol w="1281266">
                  <a:extLst>
                    <a:ext uri="{9D8B030D-6E8A-4147-A177-3AD203B41FA5}">
                      <a16:colId xmlns:a16="http://schemas.microsoft.com/office/drawing/2014/main" val="20000"/>
                    </a:ext>
                  </a:extLst>
                </a:gridCol>
                <a:gridCol w="606175">
                  <a:extLst>
                    <a:ext uri="{9D8B030D-6E8A-4147-A177-3AD203B41FA5}">
                      <a16:colId xmlns:a16="http://schemas.microsoft.com/office/drawing/2014/main" val="20001"/>
                    </a:ext>
                  </a:extLst>
                </a:gridCol>
                <a:gridCol w="593897">
                  <a:extLst>
                    <a:ext uri="{9D8B030D-6E8A-4147-A177-3AD203B41FA5}">
                      <a16:colId xmlns:a16="http://schemas.microsoft.com/office/drawing/2014/main" val="20002"/>
                    </a:ext>
                  </a:extLst>
                </a:gridCol>
                <a:gridCol w="618454">
                  <a:extLst>
                    <a:ext uri="{9D8B030D-6E8A-4147-A177-3AD203B41FA5}">
                      <a16:colId xmlns:a16="http://schemas.microsoft.com/office/drawing/2014/main" val="20003"/>
                    </a:ext>
                  </a:extLst>
                </a:gridCol>
                <a:gridCol w="595901">
                  <a:extLst>
                    <a:ext uri="{9D8B030D-6E8A-4147-A177-3AD203B41FA5}">
                      <a16:colId xmlns:a16="http://schemas.microsoft.com/office/drawing/2014/main" val="20004"/>
                    </a:ext>
                  </a:extLst>
                </a:gridCol>
                <a:gridCol w="647272">
                  <a:extLst>
                    <a:ext uri="{9D8B030D-6E8A-4147-A177-3AD203B41FA5}">
                      <a16:colId xmlns:a16="http://schemas.microsoft.com/office/drawing/2014/main" val="20005"/>
                    </a:ext>
                  </a:extLst>
                </a:gridCol>
                <a:gridCol w="667820">
                  <a:extLst>
                    <a:ext uri="{9D8B030D-6E8A-4147-A177-3AD203B41FA5}">
                      <a16:colId xmlns:a16="http://schemas.microsoft.com/office/drawing/2014/main" val="20006"/>
                    </a:ext>
                  </a:extLst>
                </a:gridCol>
              </a:tblGrid>
              <a:tr h="753814">
                <a:tc>
                  <a:txBody>
                    <a:bodyPr/>
                    <a:lstStyle/>
                    <a:p>
                      <a:pPr algn="ctr" fontAlgn="ctr"/>
                      <a:r>
                        <a:rPr lang="en-US" sz="900" b="0" i="0" u="none" strike="noStrike" dirty="0">
                          <a:solidFill>
                            <a:schemeClr val="tx1"/>
                          </a:solidFill>
                          <a:effectLst/>
                          <a:latin typeface="Calibri" panose="020F0502020204030204" pitchFamily="34" charset="0"/>
                          <a:cs typeface="Calibri" panose="020F0502020204030204" pitchFamily="34" charset="0"/>
                        </a:rPr>
                        <a:t>TRAINING EVENTS                                                                                                                                                                                                          </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1.1.2 Provide Forces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1.4.1.1 Conduct Breaching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1.6.1 Conduct Offensive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1.6.4 Conduct Defensive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1.12.1 Conduct Amphibious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5.3.2 Establish Means to Command and Control</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77164">
                <a:tc>
                  <a:txBody>
                    <a:bodyPr/>
                    <a:lstStyle/>
                    <a:p>
                      <a:pPr algn="l" fontAlgn="b"/>
                      <a:r>
                        <a:rPr lang="en-US" sz="900" b="0" i="0" u="none" strike="noStrike" dirty="0">
                          <a:solidFill>
                            <a:srgbClr val="000000"/>
                          </a:solidFill>
                          <a:effectLst/>
                          <a:latin typeface="Calibri" panose="020F0502020204030204" pitchFamily="34" charset="0"/>
                          <a:cs typeface="Calibri" panose="020F0502020204030204" pitchFamily="34" charset="0"/>
                        </a:rPr>
                        <a:t>AAV-CSS-7002</a:t>
                      </a:r>
                      <a:r>
                        <a:rPr lang="en-US" sz="900" b="0" i="0" u="none" strike="noStrike" baseline="0" dirty="0">
                          <a:solidFill>
                            <a:srgbClr val="000000"/>
                          </a:solidFill>
                          <a:effectLst/>
                          <a:latin typeface="Calibri" panose="020F0502020204030204" pitchFamily="34" charset="0"/>
                          <a:cs typeface="Calibri" panose="020F0502020204030204" pitchFamily="34" charset="0"/>
                        </a:rPr>
                        <a:t> Conduct Recovery and Evacuation Operations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7164">
                <a:tc>
                  <a:txBody>
                    <a:bodyPr/>
                    <a:lstStyle/>
                    <a:p>
                      <a:pPr algn="l" fontAlgn="b"/>
                      <a:r>
                        <a:rPr lang="en-US" sz="900" b="0" i="0" u="none" strike="noStrike" dirty="0">
                          <a:solidFill>
                            <a:srgbClr val="000000"/>
                          </a:solidFill>
                          <a:effectLst/>
                          <a:latin typeface="Calibri" panose="020F0502020204030204" pitchFamily="34" charset="0"/>
                          <a:cs typeface="Calibri" panose="020F0502020204030204" pitchFamily="34" charset="0"/>
                        </a:rPr>
                        <a:t>CIED-OPS-7001 Operate in Environ with an</a:t>
                      </a:r>
                      <a:r>
                        <a:rPr lang="en-US" sz="900" b="0" i="0" u="none" strike="noStrike" baseline="0" dirty="0">
                          <a:solidFill>
                            <a:srgbClr val="000000"/>
                          </a:solidFill>
                          <a:effectLst/>
                          <a:latin typeface="Calibri" panose="020F0502020204030204" pitchFamily="34" charset="0"/>
                          <a:cs typeface="Calibri" panose="020F0502020204030204" pitchFamily="34" charset="0"/>
                        </a:rPr>
                        <a:t> IED Threat</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165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altLang="en-US" sz="900" dirty="0">
                          <a:latin typeface="Calibri" panose="020F0502020204030204" pitchFamily="34" charset="0"/>
                          <a:cs typeface="Calibri" panose="020F0502020204030204" pitchFamily="34" charset="0"/>
                        </a:rPr>
                        <a:t>AAV-CSS-6001- Employ Combat Trains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1656">
                <a:tc>
                  <a:txBody>
                    <a:bodyPr/>
                    <a:lstStyle/>
                    <a:p>
                      <a:pPr marL="0" marR="0" lvl="0" indent="-225425" algn="l" defTabSz="9144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AAV-CBST-5001 Support a Breach</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128" y="1462728"/>
            <a:ext cx="959582" cy="8511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308" r="55252" b="27178"/>
          <a:stretch/>
        </p:blipFill>
        <p:spPr>
          <a:xfrm>
            <a:off x="1337188" y="1217928"/>
            <a:ext cx="2664542" cy="3193645"/>
          </a:xfrm>
          <a:prstGeom prst="rect">
            <a:avLst/>
          </a:prstGeom>
          <a:ln w="38100">
            <a:solidFill>
              <a:srgbClr val="FF0000"/>
            </a:solidFill>
          </a:ln>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9587" y="3565850"/>
            <a:ext cx="3159304" cy="230069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1055077" y="191303"/>
            <a:ext cx="8069868" cy="673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latin typeface="Arial" charset="0"/>
                <a:cs typeface="Times New Roman" pitchFamily="18" charset="0"/>
              </a:rPr>
              <a:t>MET Data Alignments within </a:t>
            </a:r>
          </a:p>
          <a:p>
            <a:pPr fontAlgn="auto">
              <a:spcAft>
                <a:spcPts val="0"/>
              </a:spcAft>
            </a:pPr>
            <a:r>
              <a:rPr lang="en-US" sz="2400" b="1" dirty="0">
                <a:latin typeface="Arial" charset="0"/>
                <a:cs typeface="Times New Roman" pitchFamily="18" charset="0"/>
              </a:rPr>
              <a:t>ADS Systems </a:t>
            </a:r>
          </a:p>
        </p:txBody>
      </p:sp>
      <p:sp>
        <p:nvSpPr>
          <p:cNvPr id="13" name="Rectangle 12"/>
          <p:cNvSpPr/>
          <p:nvPr/>
        </p:nvSpPr>
        <p:spPr>
          <a:xfrm>
            <a:off x="2700462" y="1276740"/>
            <a:ext cx="2664541" cy="25420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Personnel Standards / T/O /Critical MOS</a:t>
            </a:r>
          </a:p>
        </p:txBody>
      </p:sp>
      <p:sp>
        <p:nvSpPr>
          <p:cNvPr id="14" name="Rectangle 13"/>
          <p:cNvSpPr/>
          <p:nvPr/>
        </p:nvSpPr>
        <p:spPr>
          <a:xfrm>
            <a:off x="3255948" y="3055652"/>
            <a:ext cx="2109055" cy="2826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Equipment Standards / T/E / MEE</a:t>
            </a:r>
          </a:p>
        </p:txBody>
      </p:sp>
      <p:sp>
        <p:nvSpPr>
          <p:cNvPr id="15" name="Rectangle 14"/>
          <p:cNvSpPr/>
          <p:nvPr/>
        </p:nvSpPr>
        <p:spPr>
          <a:xfrm>
            <a:off x="3019425" y="4618375"/>
            <a:ext cx="2364442" cy="2826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Training Standards</a:t>
            </a:r>
          </a:p>
        </p:txBody>
      </p:sp>
      <p:sp>
        <p:nvSpPr>
          <p:cNvPr id="16" name="Rectangle 10"/>
          <p:cNvSpPr>
            <a:spLocks noChangeArrowheads="1"/>
          </p:cNvSpPr>
          <p:nvPr/>
        </p:nvSpPr>
        <p:spPr bwMode="auto">
          <a:xfrm>
            <a:off x="181070" y="5866544"/>
            <a:ext cx="3820660" cy="506757"/>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b="1" dirty="0"/>
              <a:t>Mission Statement and T/O&amp;E should support chosen METs</a:t>
            </a:r>
          </a:p>
          <a:p>
            <a:pPr algn="ctr">
              <a:tabLst>
                <a:tab pos="1600200" algn="l"/>
                <a:tab pos="3543300" algn="l"/>
              </a:tabLst>
            </a:pPr>
            <a:r>
              <a:rPr lang="en-US" b="1" dirty="0"/>
              <a:t>MET/METL Review process ensures alignments</a:t>
            </a:r>
          </a:p>
          <a:p>
            <a:pPr algn="ctr">
              <a:tabLst>
                <a:tab pos="1600200" algn="l"/>
                <a:tab pos="3543300" algn="l"/>
              </a:tabLst>
            </a:pPr>
            <a:r>
              <a:rPr lang="en-US" b="1" dirty="0"/>
              <a:t>and data integrity interfaced to </a:t>
            </a:r>
            <a:r>
              <a:rPr lang="en-US" b="1" dirty="0">
                <a:solidFill>
                  <a:srgbClr val="FF0000"/>
                </a:solidFill>
              </a:rPr>
              <a:t>DRRS</a:t>
            </a:r>
            <a:r>
              <a:rPr lang="en-US" b="1" dirty="0"/>
              <a:t>.</a:t>
            </a:r>
          </a:p>
        </p:txBody>
      </p:sp>
      <p:sp>
        <p:nvSpPr>
          <p:cNvPr id="2" name="Footer Placeholder 1">
            <a:extLst>
              <a:ext uri="{FF2B5EF4-FFF2-40B4-BE49-F238E27FC236}">
                <a16:creationId xmlns:a16="http://schemas.microsoft.com/office/drawing/2014/main" id="{48E1127D-8A31-DB42-9D96-D86112B10A60}"/>
              </a:ext>
            </a:extLst>
          </p:cNvPr>
          <p:cNvSpPr>
            <a:spLocks noGrp="1"/>
          </p:cNvSpPr>
          <p:nvPr>
            <p:ph type="ftr" sz="quarter" idx="11"/>
          </p:nvPr>
        </p:nvSpPr>
        <p:spPr>
          <a:xfrm>
            <a:off x="0" y="6482283"/>
            <a:ext cx="2943520" cy="365125"/>
          </a:xfrm>
        </p:spPr>
        <p:txBody>
          <a:bodyPr/>
          <a:lstStyle/>
          <a:p>
            <a:r>
              <a:rPr lang="en-US">
                <a:solidFill>
                  <a:schemeClr val="tx1"/>
                </a:solidFill>
              </a:rPr>
              <a:t>MAR 2025-CUI</a:t>
            </a:r>
            <a:endParaRPr lang="en-US" dirty="0">
              <a:solidFill>
                <a:srgbClr val="669900"/>
              </a:solidFill>
            </a:endParaRPr>
          </a:p>
        </p:txBody>
      </p:sp>
      <p:sp>
        <p:nvSpPr>
          <p:cNvPr id="3" name="Slide Number Placeholder 2">
            <a:extLst>
              <a:ext uri="{FF2B5EF4-FFF2-40B4-BE49-F238E27FC236}">
                <a16:creationId xmlns:a16="http://schemas.microsoft.com/office/drawing/2014/main" id="{6EEC3965-7A0A-6557-6801-CA066BB40B1B}"/>
              </a:ext>
            </a:extLst>
          </p:cNvPr>
          <p:cNvSpPr>
            <a:spLocks noGrp="1"/>
          </p:cNvSpPr>
          <p:nvPr>
            <p:ph type="sldNum" sz="quarter" idx="12"/>
          </p:nvPr>
        </p:nvSpPr>
        <p:spPr>
          <a:xfrm>
            <a:off x="6991345" y="6582882"/>
            <a:ext cx="2133600" cy="365125"/>
          </a:xfrm>
        </p:spPr>
        <p:txBody>
          <a:bodyPr/>
          <a:lstStyle/>
          <a:p>
            <a:fld id="{57D7F152-42F7-4C0B-ACE2-8696607C202E}" type="slidenum">
              <a:rPr lang="en-US" smtClean="0">
                <a:solidFill>
                  <a:schemeClr val="tx1"/>
                </a:solidFill>
              </a:rPr>
              <a:pPr/>
              <a:t>31</a:t>
            </a:fld>
            <a:endParaRPr lang="en-US"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31A752E7-D585-5685-A473-92175EE8F1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163" y="2422838"/>
            <a:ext cx="1015511" cy="1015511"/>
          </a:xfrm>
          <a:prstGeom prst="rect">
            <a:avLst/>
          </a:prstGeom>
        </p:spPr>
      </p:pic>
    </p:spTree>
    <p:extLst>
      <p:ext uri="{BB962C8B-B14F-4D97-AF65-F5344CB8AC3E}">
        <p14:creationId xmlns:p14="http://schemas.microsoft.com/office/powerpoint/2010/main" val="78780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ChangeArrowheads="1"/>
          </p:cNvSpPr>
          <p:nvPr/>
        </p:nvSpPr>
        <p:spPr bwMode="auto">
          <a:xfrm>
            <a:off x="4536281" y="1461177"/>
            <a:ext cx="45196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Unit capabilities, manned / resourced, supporting current mission requirements.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MCT/MET changes requires stakeholder coordination across echelons.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b="1" dirty="0">
                <a:solidFill>
                  <a:srgbClr val="FF0000"/>
                </a:solidFill>
                <a:latin typeface="Arial" panose="020B0604020202020204" pitchFamily="34" charset="0"/>
                <a:cs typeface="Arial" panose="020B0604020202020204" pitchFamily="34" charset="0"/>
              </a:rPr>
              <a:t>“Future” Force Design </a:t>
            </a:r>
            <a:r>
              <a:rPr lang="en-US" sz="1200" dirty="0">
                <a:solidFill>
                  <a:srgbClr val="FF0000"/>
                </a:solidFill>
                <a:latin typeface="Arial" panose="020B0604020202020204" pitchFamily="34" charset="0"/>
                <a:cs typeface="Arial" panose="020B0604020202020204" pitchFamily="34" charset="0"/>
              </a:rPr>
              <a:t>developed METs are </a:t>
            </a:r>
            <a:r>
              <a:rPr lang="en-US" sz="1200" u="sng" dirty="0">
                <a:solidFill>
                  <a:srgbClr val="FF0000"/>
                </a:solidFill>
                <a:latin typeface="Arial" panose="020B0604020202020204" pitchFamily="34" charset="0"/>
                <a:cs typeface="Arial" panose="020B0604020202020204" pitchFamily="34" charset="0"/>
              </a:rPr>
              <a:t>NOT</a:t>
            </a:r>
            <a:r>
              <a:rPr lang="en-US" sz="1200" dirty="0">
                <a:solidFill>
                  <a:srgbClr val="FF0000"/>
                </a:solidFill>
                <a:latin typeface="Arial" panose="020B0604020202020204" pitchFamily="34" charset="0"/>
                <a:cs typeface="Arial" panose="020B0604020202020204" pitchFamily="34" charset="0"/>
              </a:rPr>
              <a:t> incorporated into current Core METLs but assist TECOM in necessary experimentation, curriculum and training roadmap development.</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p:txBody>
      </p:sp>
      <p:sp>
        <p:nvSpPr>
          <p:cNvPr id="21508" name="Rectangle 6"/>
          <p:cNvSpPr>
            <a:spLocks noChangeArrowheads="1"/>
          </p:cNvSpPr>
          <p:nvPr/>
        </p:nvSpPr>
        <p:spPr bwMode="auto">
          <a:xfrm>
            <a:off x="23812" y="1601558"/>
            <a:ext cx="4467226" cy="182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CD&amp;I / TECOM FYXX MARADMIN announces coordinated MET/METL / T&amp;R Manual / TMT Reviews</a:t>
            </a:r>
          </a:p>
          <a:p>
            <a:pPr marL="628650" lvl="2" indent="-171450" algn="just">
              <a:spcBef>
                <a:spcPts val="0"/>
              </a:spcBef>
              <a:buFont typeface="Wingdings" panose="05000000000000000000" pitchFamily="2" charset="2"/>
              <a:buChar char="Ø"/>
            </a:pPr>
            <a:r>
              <a:rPr lang="en-US" sz="1200" dirty="0">
                <a:solidFill>
                  <a:srgbClr val="000000"/>
                </a:solidFill>
                <a:latin typeface="Arial" panose="020B0604020202020204" pitchFamily="34" charset="0"/>
                <a:cs typeface="Arial" panose="020B0604020202020204" pitchFamily="34" charset="0"/>
              </a:rPr>
              <a:t>Physical or Virtual</a:t>
            </a:r>
          </a:p>
          <a:p>
            <a:pPr marL="628650" lvl="2" indent="-171450" algn="just">
              <a:spcBef>
                <a:spcPts val="0"/>
              </a:spcBef>
              <a:buFont typeface="Wingdings" panose="05000000000000000000" pitchFamily="2" charset="2"/>
              <a:buChar char="Ø"/>
            </a:pPr>
            <a:r>
              <a:rPr lang="en-US" sz="1200" dirty="0">
                <a:solidFill>
                  <a:srgbClr val="000000"/>
                </a:solidFill>
                <a:latin typeface="Arial" panose="020B0604020202020204" pitchFamily="34" charset="0"/>
                <a:cs typeface="Arial" panose="020B0604020202020204" pitchFamily="34" charset="0"/>
              </a:rPr>
              <a:t>Date and Location</a:t>
            </a:r>
          </a:p>
          <a:p>
            <a:pPr marL="628650" lvl="2" indent="-171450" algn="just">
              <a:spcBef>
                <a:spcPts val="0"/>
              </a:spcBef>
              <a:buFont typeface="Wingdings" panose="05000000000000000000" pitchFamily="2" charset="2"/>
              <a:buChar char="Ø"/>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Reviews are conducted ISO Service priorities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COIs may request MCT/MET refinement/modification that addresses mission or structure change, resource or training requirements or deficiencies.</a:t>
            </a:r>
            <a:endParaRPr lang="en-US" sz="1200" dirty="0">
              <a:solidFill>
                <a:srgbClr val="FF0000"/>
              </a:solidFill>
              <a:latin typeface="Arial" panose="020B0604020202020204" pitchFamily="34" charset="0"/>
              <a:cs typeface="Arial" panose="020B0604020202020204" pitchFamily="34" charset="0"/>
            </a:endParaRPr>
          </a:p>
        </p:txBody>
      </p:sp>
      <p:sp>
        <p:nvSpPr>
          <p:cNvPr id="21509" name="Rectangle 6"/>
          <p:cNvSpPr>
            <a:spLocks noChangeArrowheads="1"/>
          </p:cNvSpPr>
          <p:nvPr/>
        </p:nvSpPr>
        <p:spPr bwMode="auto">
          <a:xfrm>
            <a:off x="0" y="3942654"/>
            <a:ext cx="4495800" cy="232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COI Mission Statement should support chosen METs.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Workshop “data-driven” deliverables are staffed via DON / ETMS2 for O6 Principal Advisor and GO (O7) -level review. and comment.</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Identified capabilities/tasks, w/training aligned to the T&amp;R Manual, and man/equip/output standards, provides a Commander the adequate ability to build a Training Plan and to assess his unit’s METL readiness in DRRS.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p:txBody>
      </p:sp>
      <p:sp>
        <p:nvSpPr>
          <p:cNvPr id="21510" name="Rectangle 6"/>
          <p:cNvSpPr>
            <a:spLocks noChangeArrowheads="1"/>
          </p:cNvSpPr>
          <p:nvPr/>
        </p:nvSpPr>
        <p:spPr bwMode="auto">
          <a:xfrm>
            <a:off x="4476750" y="3906858"/>
            <a:ext cx="4579143" cy="209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indent="-171450">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GO-staffed MET/METL developed products are validated by DC CD&amp;I Decision Memorandum. </a:t>
            </a:r>
          </a:p>
          <a:p>
            <a:pPr marL="171450" indent="-171450">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US" sz="1200" b="1" dirty="0">
                <a:solidFill>
                  <a:srgbClr val="FF0000"/>
                </a:solidFill>
                <a:latin typeface="Arial" panose="020B0604020202020204" pitchFamily="34" charset="0"/>
                <a:cs typeface="Arial" panose="020B0604020202020204" pitchFamily="34" charset="0"/>
              </a:rPr>
              <a:t>Contentious issues identified and resulting from GO-level staffing to MET/METL developed products are presented to the Executive Oversight Committee of the DOTMLPF/C Working Group (EOC DWG) for final decision prior to validation Decision Memorandum.</a:t>
            </a:r>
            <a:r>
              <a:rPr lang="en-US" sz="1200" dirty="0">
                <a:solidFill>
                  <a:srgbClr val="000000"/>
                </a:solidFill>
                <a:latin typeface="Arial" panose="020B0604020202020204" pitchFamily="34" charset="0"/>
                <a:cs typeface="Arial" panose="020B0604020202020204" pitchFamily="34" charset="0"/>
              </a:rPr>
              <a:t>.</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TFSD MCTL Branch facilitates MCT/MET changes within MCTIMS Task Master for immediate use as reportable METs.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FMF MET data is interfaced through MCTIMS to DRRS.  </a:t>
            </a:r>
          </a:p>
          <a:p>
            <a:pPr marL="742950" lvl="1" indent="-285750">
              <a:lnSpc>
                <a:spcPct val="90000"/>
              </a:lnSpc>
              <a:spcBef>
                <a:spcPct val="20000"/>
              </a:spcBef>
              <a:buFontTx/>
              <a:buChar char="•"/>
            </a:pPr>
            <a:endParaRPr lang="en-US" dirty="0">
              <a:solidFill>
                <a:srgbClr val="000000"/>
              </a:solidFill>
              <a:cs typeface="Times New Roman" pitchFamily="18" charset="0"/>
            </a:endParaRPr>
          </a:p>
        </p:txBody>
      </p:sp>
      <p:sp>
        <p:nvSpPr>
          <p:cNvPr id="21511" name="Text Box 27"/>
          <p:cNvSpPr txBox="1">
            <a:spLocks noChangeArrowheads="1"/>
          </p:cNvSpPr>
          <p:nvPr/>
        </p:nvSpPr>
        <p:spPr bwMode="auto">
          <a:xfrm>
            <a:off x="138112" y="6095260"/>
            <a:ext cx="8867775" cy="307777"/>
          </a:xfrm>
          <a:prstGeom prst="rect">
            <a:avLst/>
          </a:prstGeom>
          <a:solidFill>
            <a:srgbClr val="FFFF00"/>
          </a:solidFill>
          <a:ln w="9525">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dirty="0">
                <a:solidFill>
                  <a:srgbClr val="000000"/>
                </a:solidFill>
              </a:rPr>
              <a:t>CD&amp;I’s collaborative/coordinated process codified per MCO 3500.110 </a:t>
            </a:r>
          </a:p>
        </p:txBody>
      </p:sp>
      <p:cxnSp>
        <p:nvCxnSpPr>
          <p:cNvPr id="9" name="Straight Connector 8"/>
          <p:cNvCxnSpPr/>
          <p:nvPr/>
        </p:nvCxnSpPr>
        <p:spPr>
          <a:xfrm>
            <a:off x="4467225" y="1352550"/>
            <a:ext cx="19050" cy="45624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562350"/>
            <a:ext cx="9144000" cy="9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6"/>
          <p:cNvSpPr txBox="1">
            <a:spLocks noChangeArrowheads="1"/>
          </p:cNvSpPr>
          <p:nvPr/>
        </p:nvSpPr>
        <p:spPr bwMode="auto">
          <a:xfrm>
            <a:off x="5692646" y="1140756"/>
            <a:ext cx="2154514" cy="259832"/>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CONSIDERATIONS</a:t>
            </a:r>
          </a:p>
        </p:txBody>
      </p:sp>
      <p:sp>
        <p:nvSpPr>
          <p:cNvPr id="17" name="Text 6"/>
          <p:cNvSpPr txBox="1">
            <a:spLocks noChangeArrowheads="1"/>
          </p:cNvSpPr>
          <p:nvPr/>
        </p:nvSpPr>
        <p:spPr bwMode="auto">
          <a:xfrm flipH="1">
            <a:off x="1296840" y="1113427"/>
            <a:ext cx="2272379"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REVIEW WORKSHOP</a:t>
            </a:r>
          </a:p>
        </p:txBody>
      </p:sp>
      <p:sp>
        <p:nvSpPr>
          <p:cNvPr id="24" name="Text 6"/>
          <p:cNvSpPr txBox="1">
            <a:spLocks noChangeArrowheads="1"/>
          </p:cNvSpPr>
          <p:nvPr/>
        </p:nvSpPr>
        <p:spPr bwMode="auto">
          <a:xfrm flipH="1">
            <a:off x="1295786" y="3604104"/>
            <a:ext cx="2054520"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PROCESS CONTROL</a:t>
            </a:r>
          </a:p>
        </p:txBody>
      </p:sp>
      <p:sp>
        <p:nvSpPr>
          <p:cNvPr id="25" name="Text 6"/>
          <p:cNvSpPr txBox="1">
            <a:spLocks noChangeArrowheads="1"/>
          </p:cNvSpPr>
          <p:nvPr/>
        </p:nvSpPr>
        <p:spPr bwMode="auto">
          <a:xfrm flipH="1">
            <a:off x="5692646" y="3608173"/>
            <a:ext cx="2154514"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ENDSTATE</a:t>
            </a:r>
          </a:p>
        </p:txBody>
      </p:sp>
      <p:sp>
        <p:nvSpPr>
          <p:cNvPr id="18" name="AutoShape 6"/>
          <p:cNvSpPr>
            <a:spLocks noChangeArrowheads="1"/>
          </p:cNvSpPr>
          <p:nvPr/>
        </p:nvSpPr>
        <p:spPr bwMode="auto">
          <a:xfrm flipH="1">
            <a:off x="4136314" y="1198294"/>
            <a:ext cx="718972" cy="195263"/>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19" name="AutoShape 6"/>
          <p:cNvSpPr>
            <a:spLocks noChangeArrowheads="1"/>
          </p:cNvSpPr>
          <p:nvPr/>
        </p:nvSpPr>
        <p:spPr bwMode="auto">
          <a:xfrm flipH="1">
            <a:off x="4136314" y="3639495"/>
            <a:ext cx="718972" cy="195263"/>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3" name="Footer Placeholder 2"/>
          <p:cNvSpPr>
            <a:spLocks noGrp="1"/>
          </p:cNvSpPr>
          <p:nvPr>
            <p:ph type="ftr" sz="quarter" idx="11"/>
          </p:nvPr>
        </p:nvSpPr>
        <p:spPr>
          <a:xfrm>
            <a:off x="0" y="6471713"/>
            <a:ext cx="2387445" cy="365125"/>
          </a:xfrm>
        </p:spPr>
        <p:txBody>
          <a:bodyPr/>
          <a:lstStyle/>
          <a:p>
            <a:r>
              <a:rPr lang="en-US">
                <a:solidFill>
                  <a:schemeClr val="tx1"/>
                </a:solidFill>
              </a:rPr>
              <a:t>MAR 2025-CUI</a:t>
            </a:r>
            <a:endParaRPr lang="en-US" dirty="0">
              <a:solidFill>
                <a:schemeClr val="tx1"/>
              </a:solidFill>
            </a:endParaRPr>
          </a:p>
        </p:txBody>
      </p:sp>
      <p:sp>
        <p:nvSpPr>
          <p:cNvPr id="20" name="Text Box 3"/>
          <p:cNvSpPr txBox="1">
            <a:spLocks noChangeArrowheads="1"/>
          </p:cNvSpPr>
          <p:nvPr/>
        </p:nvSpPr>
        <p:spPr bwMode="auto">
          <a:xfrm>
            <a:off x="0" y="203724"/>
            <a:ext cx="9144000" cy="769441"/>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Results &amp; Approvals</a:t>
            </a:r>
          </a:p>
        </p:txBody>
      </p:sp>
      <p:sp>
        <p:nvSpPr>
          <p:cNvPr id="2" name="Slide Number Placeholder 1">
            <a:extLst>
              <a:ext uri="{FF2B5EF4-FFF2-40B4-BE49-F238E27FC236}">
                <a16:creationId xmlns:a16="http://schemas.microsoft.com/office/drawing/2014/main" id="{A81BB615-83EF-3C1E-6592-86BC51CAD1A0}"/>
              </a:ext>
            </a:extLst>
          </p:cNvPr>
          <p:cNvSpPr>
            <a:spLocks noGrp="1"/>
          </p:cNvSpPr>
          <p:nvPr>
            <p:ph type="sldNum" sz="quarter" idx="12"/>
          </p:nvPr>
        </p:nvSpPr>
        <p:spPr/>
        <p:txBody>
          <a:bodyPr/>
          <a:lstStyle/>
          <a:p>
            <a:fld id="{57D7F152-42F7-4C0B-ACE2-8696607C202E}" type="slidenum">
              <a:rPr lang="en-US" smtClean="0">
                <a:solidFill>
                  <a:schemeClr val="tx1"/>
                </a:solidFill>
              </a:rPr>
              <a:pPr/>
              <a:t>32</a:t>
            </a:fld>
            <a:endParaRPr lang="en-US" dirty="0">
              <a:solidFill>
                <a:schemeClr val="tx1"/>
              </a:solidFill>
            </a:endParaRPr>
          </a:p>
        </p:txBody>
      </p:sp>
    </p:spTree>
    <p:extLst>
      <p:ext uri="{BB962C8B-B14F-4D97-AF65-F5344CB8AC3E}">
        <p14:creationId xmlns:p14="http://schemas.microsoft.com/office/powerpoint/2010/main" val="567635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D7A52D-78B8-25C1-BD4B-18403BADF1E6}"/>
              </a:ext>
            </a:extLst>
          </p:cNvPr>
          <p:cNvSpPr>
            <a:spLocks noGrp="1"/>
          </p:cNvSpPr>
          <p:nvPr>
            <p:ph type="title"/>
          </p:nvPr>
        </p:nvSpPr>
        <p:spPr>
          <a:xfrm>
            <a:off x="974220" y="0"/>
            <a:ext cx="6864855" cy="914400"/>
          </a:xfrm>
        </p:spPr>
        <p:txBody>
          <a:bodyPr>
            <a:normAutofit fontScale="90000"/>
          </a:bodyPr>
          <a:lstStyle/>
          <a:p>
            <a:r>
              <a:rPr lang="en-US" sz="2800" b="1" dirty="0">
                <a:solidFill>
                  <a:schemeClr val="tx1"/>
                </a:solidFill>
                <a:latin typeface="Arial" panose="020B0604020202020204" pitchFamily="34" charset="0"/>
                <a:cs typeface="Arial" panose="020B0604020202020204" pitchFamily="34" charset="0"/>
              </a:rPr>
              <a:t>MET/METL and Training Review Deliverables &amp; POA&amp;M</a:t>
            </a:r>
          </a:p>
        </p:txBody>
      </p:sp>
      <p:sp>
        <p:nvSpPr>
          <p:cNvPr id="5" name="Content Placeholder 2">
            <a:extLst>
              <a:ext uri="{FF2B5EF4-FFF2-40B4-BE49-F238E27FC236}">
                <a16:creationId xmlns:a16="http://schemas.microsoft.com/office/drawing/2014/main" id="{2E50955E-AE6C-D380-775C-D0C247A323E5}"/>
              </a:ext>
            </a:extLst>
          </p:cNvPr>
          <p:cNvSpPr txBox="1">
            <a:spLocks/>
          </p:cNvSpPr>
          <p:nvPr/>
        </p:nvSpPr>
        <p:spPr bwMode="auto">
          <a:xfrm>
            <a:off x="112479" y="1153004"/>
            <a:ext cx="8831496" cy="2161142"/>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Individual Core METs/METL Review</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Detailed MET standards (baseline/advanced capability statements, outputs, training, personnel, equipment)</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List of Critical MOS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List of MEE TAMCNs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Core Plus MET development</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Incorporated “Challenges / Observations / Issues” Slide for your Community</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Developed Crosswalk Map of METs to HHQ Core METL</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CBRN Training Assessment Criteria</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Units of Employment (if applicable)</a:t>
            </a:r>
          </a:p>
          <a:p>
            <a:pPr>
              <a:spcBef>
                <a:spcPts val="0"/>
              </a:spcBef>
              <a:spcAft>
                <a:spcPts val="0"/>
              </a:spcAft>
              <a:buFont typeface="Symbol" panose="05050102010706020507" pitchFamily="18" charset="2"/>
              <a:buChar char=""/>
            </a:pPr>
            <a:r>
              <a:rPr lang="en-US" sz="1200" dirty="0">
                <a:solidFill>
                  <a:schemeClr val="tx1"/>
                </a:solidFill>
                <a:latin typeface="Arial" panose="020B0604020202020204" pitchFamily="34" charset="0"/>
                <a:ea typeface="Times New Roman" panose="02020603050405020304" pitchFamily="18" charset="0"/>
                <a:cs typeface="Arial" panose="020B0604020202020204" pitchFamily="34" charset="0"/>
              </a:rPr>
              <a:t>Incorporated Baseline / Advanced Naval Linkage considerations to METs (i.e., Linked Capabilities, Training and Exercise Events, Enablers)</a:t>
            </a:r>
          </a:p>
        </p:txBody>
      </p:sp>
      <p:sp>
        <p:nvSpPr>
          <p:cNvPr id="6" name="Content Placeholder 2">
            <a:extLst>
              <a:ext uri="{FF2B5EF4-FFF2-40B4-BE49-F238E27FC236}">
                <a16:creationId xmlns:a16="http://schemas.microsoft.com/office/drawing/2014/main" id="{1ED80739-A5C1-EF3D-D0C3-36F63F5A6939}"/>
              </a:ext>
            </a:extLst>
          </p:cNvPr>
          <p:cNvSpPr txBox="1">
            <a:spLocks/>
          </p:cNvSpPr>
          <p:nvPr/>
        </p:nvSpPr>
        <p:spPr bwMode="auto">
          <a:xfrm>
            <a:off x="112479" y="3314146"/>
            <a:ext cx="8831495" cy="1200704"/>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Individual Core METLs T&amp;R Event Code Review</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Validate E-Coded events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the need for additional collective or chained training events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recommendations for integrated staff training events and exercises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Certification requirements; MCCRE (i.e., JTF, Squadron TACAIR integration, CTF HQ)</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Developed Training Crosswalk</a:t>
            </a:r>
          </a:p>
        </p:txBody>
      </p:sp>
      <p:sp>
        <p:nvSpPr>
          <p:cNvPr id="7" name="Content Placeholder 2">
            <a:extLst>
              <a:ext uri="{FF2B5EF4-FFF2-40B4-BE49-F238E27FC236}">
                <a16:creationId xmlns:a16="http://schemas.microsoft.com/office/drawing/2014/main" id="{890425AF-8D2D-72FD-539A-6B34164148F1}"/>
              </a:ext>
            </a:extLst>
          </p:cNvPr>
          <p:cNvSpPr txBox="1">
            <a:spLocks/>
          </p:cNvSpPr>
          <p:nvPr/>
        </p:nvSpPr>
        <p:spPr bwMode="auto">
          <a:xfrm>
            <a:off x="112479" y="4514850"/>
            <a:ext cx="8831495" cy="502999"/>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Collective Review of all WG Products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Murder Board / </a:t>
            </a:r>
            <a:r>
              <a:rPr lang="en-US" sz="1200" kern="0" dirty="0" err="1">
                <a:solidFill>
                  <a:schemeClr val="tx1"/>
                </a:solidFill>
                <a:latin typeface="Arial" panose="020B0604020202020204" pitchFamily="34" charset="0"/>
                <a:ea typeface="Calibri" panose="020F0502020204030204" pitchFamily="34" charset="0"/>
                <a:cs typeface="Arial" panose="020B0604020202020204" pitchFamily="34" charset="0"/>
              </a:rPr>
              <a:t>Outbrief</a:t>
            </a: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 Prep (Provided Community Leadership; </a:t>
            </a:r>
            <a:r>
              <a:rPr lang="en-US" sz="1200" kern="0" dirty="0" err="1">
                <a:solidFill>
                  <a:schemeClr val="tx1"/>
                </a:solidFill>
                <a:latin typeface="Arial" panose="020B0604020202020204" pitchFamily="34" charset="0"/>
                <a:ea typeface="Calibri" panose="020F0502020204030204" pitchFamily="34" charset="0"/>
                <a:cs typeface="Arial" panose="020B0604020202020204" pitchFamily="34" charset="0"/>
              </a:rPr>
              <a:t>Exe.Summary</a:t>
            </a: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 will be provided to CD&amp;I TFSD Director)</a:t>
            </a:r>
          </a:p>
        </p:txBody>
      </p:sp>
      <p:sp>
        <p:nvSpPr>
          <p:cNvPr id="8" name="Content Placeholder 2">
            <a:extLst>
              <a:ext uri="{FF2B5EF4-FFF2-40B4-BE49-F238E27FC236}">
                <a16:creationId xmlns:a16="http://schemas.microsoft.com/office/drawing/2014/main" id="{9CCDD9E6-EE17-6201-E09A-D7C4A0C49DEC}"/>
              </a:ext>
            </a:extLst>
          </p:cNvPr>
          <p:cNvSpPr txBox="1">
            <a:spLocks/>
          </p:cNvSpPr>
          <p:nvPr/>
        </p:nvSpPr>
        <p:spPr bwMode="auto">
          <a:xfrm>
            <a:off x="112479" y="5017849"/>
            <a:ext cx="8831495" cy="1200704"/>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Staffing Process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Internal org and community staffing, if necessary</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CD&amp;I TFSD conducts 06 and GO Level Staffing of developed products.  [</a:t>
            </a:r>
            <a:r>
              <a:rPr lang="en-US" sz="1200" u="sng" kern="0" dirty="0">
                <a:solidFill>
                  <a:schemeClr val="tx1"/>
                </a:solidFill>
                <a:latin typeface="Arial" panose="020B0604020202020204" pitchFamily="34" charset="0"/>
                <a:ea typeface="Calibri" panose="020F0502020204030204" pitchFamily="34" charset="0"/>
                <a:cs typeface="Arial" panose="020B0604020202020204" pitchFamily="34" charset="0"/>
              </a:rPr>
              <a:t>Note</a:t>
            </a: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  Contentious issues resulting from GO-level staffing will be presented before the Executive Oversight Committee of the DOTMLPF/C Working Group (DWG).]</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Goal:  DC CD&amp;I Decision Memorandum validation</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TFSD will facilitate MET/METL data refinements within MCTIMS for interface to DRRS</a:t>
            </a:r>
            <a:endParaRPr lang="en-US" sz="1600" kern="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0" name="Slide Number Placeholder 3">
            <a:extLst>
              <a:ext uri="{FF2B5EF4-FFF2-40B4-BE49-F238E27FC236}">
                <a16:creationId xmlns:a16="http://schemas.microsoft.com/office/drawing/2014/main" id="{16D45BF1-F4C7-A821-437F-02D8686852D0}"/>
              </a:ext>
            </a:extLst>
          </p:cNvPr>
          <p:cNvSpPr txBox="1">
            <a:spLocks/>
          </p:cNvSpPr>
          <p:nvPr/>
        </p:nvSpPr>
        <p:spPr>
          <a:xfrm>
            <a:off x="8562975" y="6363002"/>
            <a:ext cx="4095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mtClean="0"/>
              <a:pPr/>
              <a:t>33</a:t>
            </a:fld>
            <a:endParaRPr lang="en-US" dirty="0"/>
          </a:p>
        </p:txBody>
      </p:sp>
      <p:sp>
        <p:nvSpPr>
          <p:cNvPr id="3" name="Footer Placeholder 2">
            <a:extLst>
              <a:ext uri="{FF2B5EF4-FFF2-40B4-BE49-F238E27FC236}">
                <a16:creationId xmlns:a16="http://schemas.microsoft.com/office/drawing/2014/main" id="{CE3CE4F3-67E0-E2DA-701C-DB8C993BEB19}"/>
              </a:ext>
            </a:extLst>
          </p:cNvPr>
          <p:cNvSpPr txBox="1">
            <a:spLocks/>
          </p:cNvSpPr>
          <p:nvPr/>
        </p:nvSpPr>
        <p:spPr>
          <a:xfrm>
            <a:off x="171450" y="6325204"/>
            <a:ext cx="2872598"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t>MAR 2025-CUI</a:t>
            </a:r>
          </a:p>
        </p:txBody>
      </p:sp>
    </p:spTree>
    <p:extLst>
      <p:ext uri="{BB962C8B-B14F-4D97-AF65-F5344CB8AC3E}">
        <p14:creationId xmlns:p14="http://schemas.microsoft.com/office/powerpoint/2010/main" val="3133498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3999" cy="1028700"/>
          </a:xfrm>
          <a:prstGeom prst="rect">
            <a:avLst/>
          </a:prstGeom>
        </p:spPr>
        <p:txBody>
          <a:bodyPr anchor="ctr"/>
          <a:lstStyle/>
          <a:p>
            <a:pPr algn="ctr" eaLnBrk="0" hangingPunct="0">
              <a:defRPr/>
            </a:pPr>
            <a:r>
              <a:rPr lang="en-US" sz="2700" b="1" kern="0" dirty="0">
                <a:latin typeface="Arial" panose="020B0604020202020204" pitchFamily="34" charset="0"/>
                <a:ea typeface="+mj-ea"/>
                <a:cs typeface="Arial" panose="020B0604020202020204" pitchFamily="34" charset="0"/>
              </a:rPr>
              <a:t>CD&amp;I’s MCT/MET Life Cycle Supports </a:t>
            </a:r>
          </a:p>
          <a:p>
            <a:pPr algn="ctr" eaLnBrk="0" hangingPunct="0">
              <a:defRPr/>
            </a:pPr>
            <a:r>
              <a:rPr lang="en-US" sz="2700" b="1" kern="0" dirty="0">
                <a:latin typeface="Arial" panose="020B0604020202020204" pitchFamily="34" charset="0"/>
                <a:ea typeface="+mj-ea"/>
                <a:cs typeface="Arial" panose="020B0604020202020204" pitchFamily="34" charset="0"/>
              </a:rPr>
              <a:t>GFM RFF Readiness Synchronization</a:t>
            </a:r>
          </a:p>
        </p:txBody>
      </p:sp>
      <p:sp>
        <p:nvSpPr>
          <p:cNvPr id="7" name="Rounded Rectangle 6"/>
          <p:cNvSpPr/>
          <p:nvPr/>
        </p:nvSpPr>
        <p:spPr bwMode="auto">
          <a:xfrm>
            <a:off x="363794" y="1915051"/>
            <a:ext cx="8377857" cy="457200"/>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GFM RFF/RFC - PP&amp;O Mission Review / DRT/ Apportionment</a:t>
            </a:r>
            <a:r>
              <a:rPr kumimoji="0" lang="en-US" sz="1600" b="0" i="0" u="none" strike="noStrike" cap="none" normalizeH="0" dirty="0">
                <a:ln>
                  <a:noFill/>
                </a:ln>
                <a:solidFill>
                  <a:schemeClr val="tx1"/>
                </a:solidFill>
                <a:effectLst/>
                <a:latin typeface="Arial" charset="0"/>
              </a:rPr>
              <a:t> / FMF </a:t>
            </a:r>
            <a:r>
              <a:rPr kumimoji="0" lang="en-US" sz="1600" b="0" i="0" u="none" strike="noStrike" cap="none" normalizeH="0" baseline="0" dirty="0">
                <a:ln>
                  <a:noFill/>
                </a:ln>
                <a:solidFill>
                  <a:schemeClr val="tx1"/>
                </a:solidFill>
                <a:effectLst/>
                <a:latin typeface="Arial" charset="0"/>
              </a:rPr>
              <a:t>Sourcing Selection</a:t>
            </a:r>
          </a:p>
        </p:txBody>
      </p:sp>
      <p:sp>
        <p:nvSpPr>
          <p:cNvPr id="8" name="Rounded Rectangle 7"/>
          <p:cNvSpPr/>
          <p:nvPr/>
        </p:nvSpPr>
        <p:spPr bwMode="auto">
          <a:xfrm>
            <a:off x="828906" y="2395671"/>
            <a:ext cx="7252256" cy="474148"/>
          </a:xfrm>
          <a:prstGeom prst="roundRect">
            <a:avLst/>
          </a:prstGeom>
          <a:solidFill>
            <a:srgbClr val="FFFF99"/>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MCTIMS – Task Master Module DC CD&amp;I Validated MET/METL Products </a:t>
            </a:r>
          </a:p>
        </p:txBody>
      </p:sp>
      <p:sp>
        <p:nvSpPr>
          <p:cNvPr id="11" name="Rounded Rectangle 10"/>
          <p:cNvSpPr/>
          <p:nvPr/>
        </p:nvSpPr>
        <p:spPr bwMode="auto">
          <a:xfrm>
            <a:off x="3773608" y="2901516"/>
            <a:ext cx="4913192" cy="663615"/>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PP&amp;O Validates MARFOR Assigned </a:t>
            </a:r>
            <a:r>
              <a:rPr lang="en-US" sz="1600" dirty="0"/>
              <a:t>Mission or OPLAN METL and Tracks Readiness Assessments</a:t>
            </a:r>
            <a:endParaRPr kumimoji="0" lang="en-US" sz="1600" b="0" i="0" u="none" strike="noStrike" cap="none" normalizeH="0" baseline="0" dirty="0">
              <a:ln>
                <a:noFill/>
              </a:ln>
              <a:solidFill>
                <a:schemeClr val="tx1"/>
              </a:solidFill>
              <a:effectLst/>
              <a:latin typeface="Arial" charset="0"/>
            </a:endParaRPr>
          </a:p>
        </p:txBody>
      </p:sp>
      <p:sp>
        <p:nvSpPr>
          <p:cNvPr id="15" name="Rounded Rectangle 14"/>
          <p:cNvSpPr/>
          <p:nvPr/>
        </p:nvSpPr>
        <p:spPr bwMode="auto">
          <a:xfrm>
            <a:off x="5025666" y="4393326"/>
            <a:ext cx="1134426" cy="36774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MCCRE</a:t>
            </a:r>
          </a:p>
        </p:txBody>
      </p:sp>
      <p:sp>
        <p:nvSpPr>
          <p:cNvPr id="16" name="Rounded Rectangle 15"/>
          <p:cNvSpPr/>
          <p:nvPr/>
        </p:nvSpPr>
        <p:spPr bwMode="auto">
          <a:xfrm>
            <a:off x="5652912" y="4768409"/>
            <a:ext cx="1431471" cy="38847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Certification</a:t>
            </a:r>
          </a:p>
        </p:txBody>
      </p:sp>
      <p:sp>
        <p:nvSpPr>
          <p:cNvPr id="17" name="Rounded Rectangle 16"/>
          <p:cNvSpPr/>
          <p:nvPr/>
        </p:nvSpPr>
        <p:spPr bwMode="auto">
          <a:xfrm>
            <a:off x="4398421" y="4019031"/>
            <a:ext cx="1254491" cy="35053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ITX/MRX</a:t>
            </a:r>
          </a:p>
        </p:txBody>
      </p:sp>
      <p:sp>
        <p:nvSpPr>
          <p:cNvPr id="18" name="Rounded Rectangle 17"/>
          <p:cNvSpPr/>
          <p:nvPr/>
        </p:nvSpPr>
        <p:spPr bwMode="auto">
          <a:xfrm>
            <a:off x="6711049" y="5167841"/>
            <a:ext cx="1431471" cy="373524"/>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Deployment</a:t>
            </a:r>
          </a:p>
        </p:txBody>
      </p:sp>
      <p:sp>
        <p:nvSpPr>
          <p:cNvPr id="19" name="TextBox 3"/>
          <p:cNvSpPr txBox="1">
            <a:spLocks noChangeArrowheads="1"/>
          </p:cNvSpPr>
          <p:nvPr/>
        </p:nvSpPr>
        <p:spPr bwMode="auto">
          <a:xfrm>
            <a:off x="63630" y="4357860"/>
            <a:ext cx="4788697" cy="1938992"/>
          </a:xfrm>
          <a:prstGeom prst="rect">
            <a:avLst/>
          </a:prstGeom>
          <a:noFill/>
          <a:ln w="9525">
            <a:noFill/>
            <a:miter lim="800000"/>
            <a:headEnd/>
            <a:tailEnd/>
          </a:ln>
        </p:spPr>
        <p:txBody>
          <a:bodyPr wrap="square">
            <a:spAutoFit/>
          </a:bodyPr>
          <a:lstStyle/>
          <a:p>
            <a:pPr marL="228600" indent="-228600">
              <a:buFont typeface="+mj-lt"/>
              <a:buAutoNum type="arabicPeriod"/>
            </a:pPr>
            <a:r>
              <a:rPr lang="en-US" sz="1200" dirty="0"/>
              <a:t>MARFORs, ISO assigned COCOMs/CCDRs, registers FMF capability / mission resource requirements RFF / RFC to PP&amp;O.</a:t>
            </a:r>
          </a:p>
          <a:p>
            <a:pPr marL="228600" indent="-228600">
              <a:buFont typeface="+mj-lt"/>
              <a:buAutoNum type="arabicPeriod"/>
            </a:pPr>
            <a:r>
              <a:rPr lang="en-US" sz="1200" b="1" dirty="0">
                <a:solidFill>
                  <a:srgbClr val="FF0000"/>
                </a:solidFill>
              </a:rPr>
              <a:t>Approved/Validated MET/METL Review Workshop developed Core METLs and standards entered into MCTIMS and interfaced to DRRS for immediate use by FMF units. </a:t>
            </a:r>
          </a:p>
          <a:p>
            <a:pPr marL="228600" indent="-228600">
              <a:buFont typeface="+mj-lt"/>
              <a:buAutoNum type="arabicPeriod"/>
            </a:pPr>
            <a:r>
              <a:rPr lang="en-US" sz="1200" dirty="0"/>
              <a:t>PP&amp;O validates Assigned Mission or OPLAN METLs to requesting MARFORs / MEFs and conducts pre-deployment unit readiness synch per mission requirements.</a:t>
            </a:r>
          </a:p>
          <a:p>
            <a:pPr marL="228600" indent="-228600">
              <a:buFont typeface="+mj-lt"/>
              <a:buAutoNum type="arabicPeriod"/>
            </a:pPr>
            <a:r>
              <a:rPr lang="en-US" sz="1200" dirty="0"/>
              <a:t>Necessary PTP / Exercises / </a:t>
            </a:r>
            <a:r>
              <a:rPr lang="en-US" sz="1200" dirty="0" err="1"/>
              <a:t>Evals</a:t>
            </a:r>
            <a:r>
              <a:rPr lang="en-US" sz="1200" dirty="0"/>
              <a:t> / Certification validations and timelines are completed and coordinated.</a:t>
            </a:r>
          </a:p>
        </p:txBody>
      </p:sp>
      <p:sp>
        <p:nvSpPr>
          <p:cNvPr id="3" name="TextBox 2"/>
          <p:cNvSpPr txBox="1"/>
          <p:nvPr/>
        </p:nvSpPr>
        <p:spPr>
          <a:xfrm>
            <a:off x="448673" y="1517780"/>
            <a:ext cx="813043" cy="369332"/>
          </a:xfrm>
          <a:prstGeom prst="rect">
            <a:avLst/>
          </a:prstGeom>
          <a:noFill/>
        </p:spPr>
        <p:txBody>
          <a:bodyPr wrap="none" rtlCol="0">
            <a:spAutoFit/>
          </a:bodyPr>
          <a:lstStyle/>
          <a:p>
            <a:r>
              <a:rPr lang="en-US" sz="1800" b="1" dirty="0"/>
              <a:t>D-360</a:t>
            </a:r>
          </a:p>
        </p:txBody>
      </p:sp>
      <p:sp>
        <p:nvSpPr>
          <p:cNvPr id="20" name="TextBox 19"/>
          <p:cNvSpPr txBox="1"/>
          <p:nvPr/>
        </p:nvSpPr>
        <p:spPr>
          <a:xfrm>
            <a:off x="8077568" y="2548521"/>
            <a:ext cx="813043" cy="369332"/>
          </a:xfrm>
          <a:prstGeom prst="rect">
            <a:avLst/>
          </a:prstGeom>
          <a:noFill/>
        </p:spPr>
        <p:txBody>
          <a:bodyPr wrap="none" rtlCol="0">
            <a:spAutoFit/>
          </a:bodyPr>
          <a:lstStyle/>
          <a:p>
            <a:r>
              <a:rPr lang="en-US" sz="1800" b="1" dirty="0"/>
              <a:t>D-180</a:t>
            </a:r>
          </a:p>
        </p:txBody>
      </p:sp>
      <p:sp>
        <p:nvSpPr>
          <p:cNvPr id="21" name="TextBox 20"/>
          <p:cNvSpPr txBox="1"/>
          <p:nvPr/>
        </p:nvSpPr>
        <p:spPr>
          <a:xfrm>
            <a:off x="6368648" y="3721791"/>
            <a:ext cx="684803" cy="369332"/>
          </a:xfrm>
          <a:prstGeom prst="rect">
            <a:avLst/>
          </a:prstGeom>
          <a:noFill/>
        </p:spPr>
        <p:txBody>
          <a:bodyPr wrap="none" rtlCol="0">
            <a:spAutoFit/>
          </a:bodyPr>
          <a:lstStyle/>
          <a:p>
            <a:r>
              <a:rPr lang="en-US" sz="1800" b="1" dirty="0"/>
              <a:t>D-30</a:t>
            </a:r>
          </a:p>
        </p:txBody>
      </p:sp>
      <p:sp>
        <p:nvSpPr>
          <p:cNvPr id="22" name="TextBox 21"/>
          <p:cNvSpPr txBox="1"/>
          <p:nvPr/>
        </p:nvSpPr>
        <p:spPr>
          <a:xfrm>
            <a:off x="7694511" y="4873120"/>
            <a:ext cx="556563" cy="369332"/>
          </a:xfrm>
          <a:prstGeom prst="rect">
            <a:avLst/>
          </a:prstGeom>
          <a:noFill/>
        </p:spPr>
        <p:txBody>
          <a:bodyPr wrap="none" rtlCol="0">
            <a:spAutoFit/>
          </a:bodyPr>
          <a:lstStyle/>
          <a:p>
            <a:r>
              <a:rPr lang="en-US" sz="1800" b="1" dirty="0"/>
              <a:t>D-1</a:t>
            </a:r>
          </a:p>
        </p:txBody>
      </p:sp>
      <p:sp>
        <p:nvSpPr>
          <p:cNvPr id="24" name="Rounded Rectangle 23"/>
          <p:cNvSpPr/>
          <p:nvPr/>
        </p:nvSpPr>
        <p:spPr bwMode="auto">
          <a:xfrm>
            <a:off x="828906" y="2901437"/>
            <a:ext cx="2896225" cy="651987"/>
          </a:xfrm>
          <a:prstGeom prst="roundRect">
            <a:avLst/>
          </a:prstGeom>
          <a:solidFill>
            <a:srgbClr val="FFFF99"/>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MCTIMS </a:t>
            </a:r>
            <a:r>
              <a:rPr kumimoji="0" lang="en-US" sz="1600" b="0" i="0" u="sng" strike="noStrike" cap="none" normalizeH="0" baseline="0" dirty="0">
                <a:ln>
                  <a:noFill/>
                </a:ln>
                <a:solidFill>
                  <a:schemeClr val="tx1"/>
                </a:solidFill>
                <a:effectLst/>
                <a:latin typeface="Arial" charset="0"/>
              </a:rPr>
              <a:t>Core</a:t>
            </a:r>
            <a:r>
              <a:rPr kumimoji="0" lang="en-US" sz="1600" b="0" i="0" u="none" strike="noStrike" cap="none" normalizeH="0" baseline="0" dirty="0">
                <a:ln>
                  <a:noFill/>
                </a:ln>
                <a:solidFill>
                  <a:schemeClr val="tx1"/>
                </a:solidFill>
                <a:effectLst/>
                <a:latin typeface="Arial" charset="0"/>
              </a:rPr>
              <a:t> METL</a:t>
            </a:r>
            <a:r>
              <a:rPr kumimoji="0" lang="en-US" sz="1600" b="0" i="0" u="none" strike="noStrike" cap="none" normalizeH="0" dirty="0">
                <a:ln>
                  <a:noFill/>
                </a:ln>
                <a:solidFill>
                  <a:schemeClr val="tx1"/>
                </a:solidFill>
                <a:effectLst/>
                <a:latin typeface="Arial" charset="0"/>
              </a:rPr>
              <a:t> Data Interface to DRRS</a:t>
            </a:r>
            <a:endParaRPr kumimoji="0" lang="en-US" sz="1600" b="0" i="0" u="none" strike="noStrike" cap="none" normalizeH="0" baseline="0" dirty="0">
              <a:ln>
                <a:noFill/>
              </a:ln>
              <a:solidFill>
                <a:schemeClr val="tx1"/>
              </a:solidFill>
              <a:effectLst/>
              <a:latin typeface="Arial" charset="0"/>
            </a:endParaRPr>
          </a:p>
        </p:txBody>
      </p:sp>
      <p:sp>
        <p:nvSpPr>
          <p:cNvPr id="26" name="Flowchart: Connector 25"/>
          <p:cNvSpPr/>
          <p:nvPr/>
        </p:nvSpPr>
        <p:spPr>
          <a:xfrm flipV="1">
            <a:off x="276872" y="1858271"/>
            <a:ext cx="247650" cy="272822"/>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1</a:t>
            </a:r>
          </a:p>
        </p:txBody>
      </p:sp>
      <p:sp>
        <p:nvSpPr>
          <p:cNvPr id="27" name="Flowchart: Connector 26"/>
          <p:cNvSpPr/>
          <p:nvPr/>
        </p:nvSpPr>
        <p:spPr>
          <a:xfrm>
            <a:off x="705081" y="2403869"/>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2</a:t>
            </a:r>
          </a:p>
        </p:txBody>
      </p:sp>
      <p:sp>
        <p:nvSpPr>
          <p:cNvPr id="28" name="Flowchart: Connector 27"/>
          <p:cNvSpPr/>
          <p:nvPr/>
        </p:nvSpPr>
        <p:spPr>
          <a:xfrm>
            <a:off x="3773608" y="2904834"/>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3</a:t>
            </a:r>
          </a:p>
        </p:txBody>
      </p:sp>
      <p:sp>
        <p:nvSpPr>
          <p:cNvPr id="13" name="Rounded Rectangle 12"/>
          <p:cNvSpPr/>
          <p:nvPr/>
        </p:nvSpPr>
        <p:spPr bwMode="auto">
          <a:xfrm>
            <a:off x="3773608" y="3641039"/>
            <a:ext cx="2595040" cy="357188"/>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PTP</a:t>
            </a:r>
            <a:endParaRPr kumimoji="0" lang="en-US" sz="1600" b="0" i="0" u="none" strike="noStrike" cap="none" normalizeH="0" baseline="0" dirty="0">
              <a:ln>
                <a:noFill/>
              </a:ln>
              <a:solidFill>
                <a:schemeClr val="tx1"/>
              </a:solidFill>
              <a:effectLst/>
              <a:latin typeface="Arial" charset="0"/>
            </a:endParaRPr>
          </a:p>
        </p:txBody>
      </p:sp>
      <p:sp>
        <p:nvSpPr>
          <p:cNvPr id="29" name="Flowchart: Connector 28"/>
          <p:cNvSpPr/>
          <p:nvPr/>
        </p:nvSpPr>
        <p:spPr>
          <a:xfrm>
            <a:off x="3773608" y="3596828"/>
            <a:ext cx="247650" cy="257176"/>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4</a:t>
            </a:r>
          </a:p>
        </p:txBody>
      </p:sp>
      <p:sp>
        <p:nvSpPr>
          <p:cNvPr id="2" name="Footer Placeholder 1">
            <a:extLst>
              <a:ext uri="{FF2B5EF4-FFF2-40B4-BE49-F238E27FC236}">
                <a16:creationId xmlns:a16="http://schemas.microsoft.com/office/drawing/2014/main" id="{0741AA33-8EF7-827F-5BD0-C3F40B4D3CB0}"/>
              </a:ext>
            </a:extLst>
          </p:cNvPr>
          <p:cNvSpPr>
            <a:spLocks noGrp="1"/>
          </p:cNvSpPr>
          <p:nvPr>
            <p:ph type="ftr" sz="quarter" idx="11"/>
          </p:nvPr>
        </p:nvSpPr>
        <p:spPr>
          <a:xfrm>
            <a:off x="0" y="6356350"/>
            <a:ext cx="2686094" cy="365125"/>
          </a:xfrm>
        </p:spPr>
        <p:txBody>
          <a:bodyPr/>
          <a:lstStyle/>
          <a:p>
            <a:r>
              <a:rPr lang="en-US">
                <a:solidFill>
                  <a:schemeClr val="tx1"/>
                </a:solidFill>
              </a:rPr>
              <a:t>MAR 2025-CUI</a:t>
            </a:r>
            <a:endParaRPr lang="en-US" dirty="0">
              <a:solidFill>
                <a:schemeClr val="tx1"/>
              </a:solidFill>
            </a:endParaRPr>
          </a:p>
        </p:txBody>
      </p:sp>
      <p:sp>
        <p:nvSpPr>
          <p:cNvPr id="4" name="Slide Number Placeholder 3">
            <a:extLst>
              <a:ext uri="{FF2B5EF4-FFF2-40B4-BE49-F238E27FC236}">
                <a16:creationId xmlns:a16="http://schemas.microsoft.com/office/drawing/2014/main" id="{1B43EA19-96B8-3A07-FB6B-0608FE3C0E1A}"/>
              </a:ext>
            </a:extLst>
          </p:cNvPr>
          <p:cNvSpPr>
            <a:spLocks noGrp="1"/>
          </p:cNvSpPr>
          <p:nvPr>
            <p:ph type="sldNum" sz="quarter" idx="12"/>
          </p:nvPr>
        </p:nvSpPr>
        <p:spPr/>
        <p:txBody>
          <a:bodyPr/>
          <a:lstStyle/>
          <a:p>
            <a:fld id="{57D7F152-42F7-4C0B-ACE2-8696607C202E}" type="slidenum">
              <a:rPr lang="en-US" smtClean="0">
                <a:solidFill>
                  <a:schemeClr val="tx1"/>
                </a:solidFill>
              </a:rPr>
              <a:pPr/>
              <a:t>34</a:t>
            </a:fld>
            <a:endParaRPr lang="en-US" dirty="0">
              <a:solidFill>
                <a:schemeClr val="tx1"/>
              </a:solidFill>
            </a:endParaRPr>
          </a:p>
        </p:txBody>
      </p:sp>
    </p:spTree>
    <p:extLst>
      <p:ext uri="{BB962C8B-B14F-4D97-AF65-F5344CB8AC3E}">
        <p14:creationId xmlns:p14="http://schemas.microsoft.com/office/powerpoint/2010/main" val="4128226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556" y="169063"/>
            <a:ext cx="6266859" cy="1143000"/>
          </a:xfrm>
        </p:spPr>
        <p:txBody>
          <a:bodyPr>
            <a:noAutofit/>
          </a:bodyPr>
          <a:lstStyle/>
          <a:p>
            <a:r>
              <a:rPr lang="en-US" sz="2400" b="1" dirty="0">
                <a:latin typeface="Arial" panose="020B0604020202020204" pitchFamily="34" charset="0"/>
                <a:cs typeface="Arial" panose="020B0604020202020204" pitchFamily="34" charset="0"/>
              </a:rPr>
              <a:t>DC PP&amp;O’s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Institutional Readiness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Working Group (IRWG)</a:t>
            </a:r>
          </a:p>
        </p:txBody>
      </p:sp>
      <p:sp>
        <p:nvSpPr>
          <p:cNvPr id="6" name="Content Placeholder 5"/>
          <p:cNvSpPr>
            <a:spLocks noGrp="1"/>
          </p:cNvSpPr>
          <p:nvPr>
            <p:ph idx="1"/>
          </p:nvPr>
        </p:nvSpPr>
        <p:spPr>
          <a:xfrm>
            <a:off x="457714" y="1391941"/>
            <a:ext cx="8229600" cy="5143499"/>
          </a:xfrm>
        </p:spPr>
        <p:txBody>
          <a:bodyPr>
            <a:normAutofit/>
          </a:bodyPr>
          <a:lstStyle/>
          <a:p>
            <a:pPr marL="0" indent="0" algn="just">
              <a:spcBef>
                <a:spcPts val="0"/>
              </a:spcBef>
              <a:buNone/>
            </a:pPr>
            <a:r>
              <a:rPr lang="en-US" sz="1400" b="1" u="sng" dirty="0">
                <a:latin typeface="Arial" panose="020B0604020202020204" pitchFamily="34" charset="0"/>
                <a:cs typeface="Arial" panose="020B0604020202020204" pitchFamily="34" charset="0"/>
              </a:rPr>
              <a:t>Purpose</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Forum employing existing USMC processes, to address current/future institutional readiness and provide recommendations for mitigation when imbalances impose Risk-to-Force or Risk-to-Mission.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err="1">
                <a:latin typeface="Arial" panose="020B0604020202020204" pitchFamily="34" charset="0"/>
                <a:cs typeface="Arial" panose="020B0604020202020204" pitchFamily="34" charset="0"/>
              </a:rPr>
              <a:t>Endstate</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Facilitates a unified approach to informing Senior leaders in the areas of institutional readiness and ensures  MC maintains a sustainable “Ready Force” to meet OPLAN demands.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Current Support</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Force </a:t>
            </a:r>
            <a:r>
              <a:rPr lang="en-US" sz="1400" dirty="0" err="1">
                <a:latin typeface="Arial" panose="020B0604020202020204" pitchFamily="34" charset="0"/>
                <a:cs typeface="Arial" panose="020B0604020202020204" pitchFamily="34" charset="0"/>
              </a:rPr>
              <a:t>Synch.Conf</a:t>
            </a:r>
            <a:r>
              <a:rPr lang="en-US" sz="1400" dirty="0">
                <a:latin typeface="Arial" panose="020B0604020202020204" pitchFamily="34" charset="0"/>
                <a:cs typeface="Arial" panose="020B0604020202020204" pitchFamily="34" charset="0"/>
              </a:rPr>
              <a:t>, Force </a:t>
            </a:r>
            <a:r>
              <a:rPr lang="en-US" sz="1400" dirty="0" err="1">
                <a:latin typeface="Arial" panose="020B0604020202020204" pitchFamily="34" charset="0"/>
                <a:cs typeface="Arial" panose="020B0604020202020204" pitchFamily="34" charset="0"/>
              </a:rPr>
              <a:t>Mgmt</a:t>
            </a:r>
            <a:r>
              <a:rPr lang="en-US" sz="1400" dirty="0">
                <a:latin typeface="Arial" panose="020B0604020202020204" pitchFamily="34" charset="0"/>
                <a:cs typeface="Arial" panose="020B0604020202020204" pitchFamily="34" charset="0"/>
              </a:rPr>
              <a:t> Summit, Quarterly Readiness (QRB) to the CMC.**</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Future Support</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Determining predictive and forecasted readiness challenges to satisfy CMC’s prioritized guidance for Future Force Design implementation.</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Membership</a:t>
            </a:r>
            <a:r>
              <a:rPr lang="en-US" sz="1400" dirty="0">
                <a:latin typeface="Arial" panose="020B0604020202020204" pitchFamily="34" charset="0"/>
                <a:cs typeface="Arial" panose="020B0604020202020204" pitchFamily="34" charset="0"/>
              </a:rPr>
              <a:t>:  All DCs, MARFORs, MEFs, LOGCOM, MCICOM, DIRINT, DIR-C4, CG TECOM and MARCORSYSCOM.  CDD/COPS &amp; MCID/Plans MCTL Branch Lead AOs.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spcBef>
                <a:spcPts val="0"/>
              </a:spcBef>
              <a:buNone/>
            </a:pPr>
            <a:r>
              <a:rPr lang="en-US" sz="1400" b="1" u="sng" dirty="0">
                <a:latin typeface="Arial" panose="020B0604020202020204" pitchFamily="34" charset="0"/>
                <a:cs typeface="Arial" panose="020B0604020202020204" pitchFamily="34" charset="0"/>
              </a:rPr>
              <a:t>Method</a:t>
            </a:r>
            <a:r>
              <a:rPr lang="en-US" sz="1400" dirty="0">
                <a:latin typeface="Arial" panose="020B0604020202020204" pitchFamily="34" charset="0"/>
                <a:cs typeface="Arial" panose="020B0604020202020204" pitchFamily="34" charset="0"/>
              </a:rPr>
              <a:t>:</a:t>
            </a:r>
          </a:p>
          <a:p>
            <a:pPr marL="0" indent="0">
              <a:spcBef>
                <a:spcPts val="0"/>
              </a:spcBef>
              <a:buNone/>
            </a:pPr>
            <a:r>
              <a:rPr lang="en-US" sz="1400" dirty="0">
                <a:latin typeface="Arial" panose="020B0604020202020204" pitchFamily="34" charset="0"/>
                <a:cs typeface="Arial" panose="020B0604020202020204" pitchFamily="34" charset="0"/>
              </a:rPr>
              <a:t>Monthly AO, O-6, and ESG-IRWG (1-Star GO) Meetings or SVTC to address issues, actionable items and </a:t>
            </a:r>
            <a:r>
              <a:rPr lang="en-US" sz="1400" b="1" u="sng" dirty="0">
                <a:latin typeface="Arial" panose="020B0604020202020204" pitchFamily="34" charset="0"/>
                <a:cs typeface="Arial" panose="020B0604020202020204" pitchFamily="34" charset="0"/>
              </a:rPr>
              <a:t>develop/review/refine information, COAs and mission risk slides for the QRB to the CMC</a:t>
            </a:r>
            <a:r>
              <a:rPr lang="en-US" sz="1400" b="1" dirty="0">
                <a:latin typeface="Arial" panose="020B0604020202020204" pitchFamily="34" charset="0"/>
                <a:cs typeface="Arial" panose="020B0604020202020204" pitchFamily="34" charset="0"/>
              </a:rPr>
              <a:t>.</a:t>
            </a:r>
          </a:p>
          <a:p>
            <a:pPr marL="0" indent="0">
              <a:spcBef>
                <a:spcPts val="0"/>
              </a:spcBef>
              <a:buNone/>
            </a:pPr>
            <a:r>
              <a:rPr lang="en-US" sz="1400" dirty="0">
                <a:latin typeface="Arial" panose="020B0604020202020204" pitchFamily="34" charset="0"/>
                <a:cs typeface="Arial" panose="020B0604020202020204" pitchFamily="34" charset="0"/>
              </a:rPr>
              <a:t> </a:t>
            </a:r>
          </a:p>
          <a:p>
            <a:pPr marL="0" indent="0" algn="ctr">
              <a:spcBef>
                <a:spcPts val="0"/>
              </a:spcBef>
              <a:buNone/>
            </a:pPr>
            <a:r>
              <a:rPr lang="en-US" sz="1400" b="1" dirty="0">
                <a:solidFill>
                  <a:srgbClr val="FF0000"/>
                </a:solidFill>
                <a:latin typeface="Arial" panose="020B0604020202020204" pitchFamily="34" charset="0"/>
                <a:cs typeface="Arial" panose="020B0604020202020204" pitchFamily="34" charset="0"/>
              </a:rPr>
              <a:t>Director CDD is 1-Star GO Representative on ESG-IRWG.</a:t>
            </a:r>
          </a:p>
          <a:p>
            <a:pPr marL="0" indent="0">
              <a:spcBef>
                <a:spcPts val="0"/>
              </a:spcBef>
              <a:buNone/>
            </a:pPr>
            <a:endParaRPr lang="en-US" sz="2000" dirty="0">
              <a:latin typeface="Arial" panose="020B0604020202020204" pitchFamily="34" charset="0"/>
              <a:cs typeface="Arial" panose="020B0604020202020204" pitchFamily="34" charset="0"/>
            </a:endParaRPr>
          </a:p>
        </p:txBody>
      </p:sp>
      <p:grpSp>
        <p:nvGrpSpPr>
          <p:cNvPr id="9" name="Group 12"/>
          <p:cNvGrpSpPr>
            <a:grpSpLocks noChangeAspect="1"/>
          </p:cNvGrpSpPr>
          <p:nvPr/>
        </p:nvGrpSpPr>
        <p:grpSpPr bwMode="auto">
          <a:xfrm>
            <a:off x="1598169" y="252122"/>
            <a:ext cx="978015" cy="1008790"/>
            <a:chOff x="4881" y="240"/>
            <a:chExt cx="639" cy="822"/>
          </a:xfrm>
        </p:grpSpPr>
        <p:pic>
          <p:nvPicPr>
            <p:cNvPr id="10"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a:ln w="9525">
                    <a:solidFill>
                      <a:srgbClr val="000000"/>
                    </a:solidFill>
                    <a:round/>
                    <a:headEnd/>
                    <a:tailEnd/>
                  </a:ln>
                  <a:solidFill>
                    <a:srgbClr val="FF0000"/>
                  </a:solidFill>
                  <a:latin typeface="Arial"/>
                  <a:cs typeface="Arial"/>
                </a:rPr>
                <a:t>Plans, Policies,</a:t>
              </a:r>
            </a:p>
          </p:txBody>
        </p:sp>
        <p:sp>
          <p:nvSpPr>
            <p:cNvPr id="12"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dirty="0">
                  <a:ln w="9525">
                    <a:solidFill>
                      <a:srgbClr val="000000"/>
                    </a:solidFill>
                    <a:round/>
                    <a:headEnd/>
                    <a:tailEnd/>
                  </a:ln>
                  <a:solidFill>
                    <a:srgbClr val="FF0000"/>
                  </a:solidFill>
                  <a:latin typeface="Arial"/>
                  <a:cs typeface="Arial"/>
                </a:rPr>
                <a:t>&amp; Operations</a:t>
              </a:r>
            </a:p>
          </p:txBody>
        </p:sp>
      </p:grpSp>
      <p:sp>
        <p:nvSpPr>
          <p:cNvPr id="13" name="Rectangle 12"/>
          <p:cNvSpPr/>
          <p:nvPr/>
        </p:nvSpPr>
        <p:spPr>
          <a:xfrm>
            <a:off x="581953" y="5803470"/>
            <a:ext cx="7981122" cy="523220"/>
          </a:xfrm>
          <a:prstGeom prst="rect">
            <a:avLst/>
          </a:prstGeom>
          <a:solidFill>
            <a:srgbClr val="FFFF00"/>
          </a:solidFill>
          <a:ln>
            <a:solidFill>
              <a:schemeClr val="tx1"/>
            </a:solidFill>
          </a:ln>
        </p:spPr>
        <p:txBody>
          <a:bodyPr wrap="square">
            <a:spAutoFit/>
          </a:bodyPr>
          <a:lstStyle/>
          <a:p>
            <a:pPr algn="ctr"/>
            <a:r>
              <a:rPr lang="en-US" sz="1400" b="1" dirty="0">
                <a:latin typeface="Arial" panose="020B0604020202020204" pitchFamily="34" charset="0"/>
                <a:cs typeface="Arial" panose="020B0604020202020204" pitchFamily="34" charset="0"/>
              </a:rPr>
              <a:t>**Data presented validates current unit readiness or illustrates shortfalls requiring future force solutions and mitigation strategies with institutional commonality.</a:t>
            </a:r>
          </a:p>
        </p:txBody>
      </p:sp>
      <p:sp>
        <p:nvSpPr>
          <p:cNvPr id="15" name="Slide Number Placeholder 3">
            <a:extLst>
              <a:ext uri="{FF2B5EF4-FFF2-40B4-BE49-F238E27FC236}">
                <a16:creationId xmlns:a16="http://schemas.microsoft.com/office/drawing/2014/main" id="{069773BD-9A75-0CCB-86EC-930C9CC83AAA}"/>
              </a:ext>
            </a:extLst>
          </p:cNvPr>
          <p:cNvSpPr txBox="1">
            <a:spLocks/>
          </p:cNvSpPr>
          <p:nvPr/>
        </p:nvSpPr>
        <p:spPr>
          <a:xfrm>
            <a:off x="8443398" y="6457253"/>
            <a:ext cx="4857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35</a:t>
            </a:fld>
            <a:endParaRPr lang="en-US" sz="1200" dirty="0"/>
          </a:p>
        </p:txBody>
      </p:sp>
      <p:grpSp>
        <p:nvGrpSpPr>
          <p:cNvPr id="3" name="Group 12">
            <a:extLst>
              <a:ext uri="{FF2B5EF4-FFF2-40B4-BE49-F238E27FC236}">
                <a16:creationId xmlns:a16="http://schemas.microsoft.com/office/drawing/2014/main" id="{53815B72-12EF-233A-3CB7-2D093859043B}"/>
              </a:ext>
            </a:extLst>
          </p:cNvPr>
          <p:cNvGrpSpPr>
            <a:grpSpLocks noChangeAspect="1"/>
          </p:cNvGrpSpPr>
          <p:nvPr/>
        </p:nvGrpSpPr>
        <p:grpSpPr bwMode="auto">
          <a:xfrm>
            <a:off x="6745650" y="229691"/>
            <a:ext cx="978015" cy="1008790"/>
            <a:chOff x="4881" y="240"/>
            <a:chExt cx="639" cy="822"/>
          </a:xfrm>
        </p:grpSpPr>
        <p:pic>
          <p:nvPicPr>
            <p:cNvPr id="4" name="Picture 8">
              <a:extLst>
                <a:ext uri="{FF2B5EF4-FFF2-40B4-BE49-F238E27FC236}">
                  <a16:creationId xmlns:a16="http://schemas.microsoft.com/office/drawing/2014/main" id="{C87FB1EA-91FD-3BB2-6031-2BE7C9B4DBF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9">
              <a:extLst>
                <a:ext uri="{FF2B5EF4-FFF2-40B4-BE49-F238E27FC236}">
                  <a16:creationId xmlns:a16="http://schemas.microsoft.com/office/drawing/2014/main" id="{C9A74A9F-ADF8-E69E-09F9-B9266D04605E}"/>
                </a:ext>
              </a:extLst>
            </p:cNvPr>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a:ln w="9525">
                    <a:solidFill>
                      <a:srgbClr val="000000"/>
                    </a:solidFill>
                    <a:round/>
                    <a:headEnd/>
                    <a:tailEnd/>
                  </a:ln>
                  <a:solidFill>
                    <a:srgbClr val="FF0000"/>
                  </a:solidFill>
                  <a:latin typeface="Arial"/>
                  <a:cs typeface="Arial"/>
                </a:rPr>
                <a:t>Plans, Policies,</a:t>
              </a:r>
            </a:p>
          </p:txBody>
        </p:sp>
        <p:sp>
          <p:nvSpPr>
            <p:cNvPr id="7" name="WordArt 10">
              <a:extLst>
                <a:ext uri="{FF2B5EF4-FFF2-40B4-BE49-F238E27FC236}">
                  <a16:creationId xmlns:a16="http://schemas.microsoft.com/office/drawing/2014/main" id="{23D97588-7407-E6D8-99BC-310EF3FFC5E1}"/>
                </a:ext>
              </a:extLst>
            </p:cNvPr>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dirty="0">
                  <a:ln w="9525">
                    <a:solidFill>
                      <a:srgbClr val="000000"/>
                    </a:solidFill>
                    <a:round/>
                    <a:headEnd/>
                    <a:tailEnd/>
                  </a:ln>
                  <a:solidFill>
                    <a:srgbClr val="FF0000"/>
                  </a:solidFill>
                  <a:latin typeface="Arial"/>
                  <a:cs typeface="Arial"/>
                </a:rPr>
                <a:t>&amp; Operations</a:t>
              </a:r>
            </a:p>
          </p:txBody>
        </p:sp>
      </p:grpSp>
      <p:sp>
        <p:nvSpPr>
          <p:cNvPr id="16" name="Footer Placeholder 1">
            <a:extLst>
              <a:ext uri="{FF2B5EF4-FFF2-40B4-BE49-F238E27FC236}">
                <a16:creationId xmlns:a16="http://schemas.microsoft.com/office/drawing/2014/main" id="{DBB82948-FDC0-6553-DCFE-565C15DE5094}"/>
              </a:ext>
            </a:extLst>
          </p:cNvPr>
          <p:cNvSpPr txBox="1">
            <a:spLocks/>
          </p:cNvSpPr>
          <p:nvPr/>
        </p:nvSpPr>
        <p:spPr>
          <a:xfrm>
            <a:off x="333375" y="6456865"/>
            <a:ext cx="2686094"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t>MAR 2025-CUI</a:t>
            </a:r>
          </a:p>
        </p:txBody>
      </p:sp>
    </p:spTree>
    <p:extLst>
      <p:ext uri="{BB962C8B-B14F-4D97-AF65-F5344CB8AC3E}">
        <p14:creationId xmlns:p14="http://schemas.microsoft.com/office/powerpoint/2010/main" val="2090411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0" y="190501"/>
            <a:ext cx="9144000" cy="121571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MCTL Branch Support </a:t>
            </a:r>
          </a:p>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1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12" name="Text Box 4"/>
          <p:cNvSpPr txBox="1">
            <a:spLocks noChangeArrowheads="1"/>
          </p:cNvSpPr>
          <p:nvPr/>
        </p:nvSpPr>
        <p:spPr bwMode="auto">
          <a:xfrm>
            <a:off x="1502700" y="3665293"/>
            <a:ext cx="2388480"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MARYROI GOLDMAN, CIV-GS14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Head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432-8460 </a:t>
            </a: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3"/>
              </a:rPr>
              <a:t>Maryroi.goldman@usmc.mil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4"/>
              </a:rPr>
              <a:t>Maryroi.Goldman@usmc.smil.mil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67940" name="Picture 4" descr="C:\Users\maryroi.goldman\Pictures\IwoJima-e131836767186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89298" y="798359"/>
            <a:ext cx="2836841" cy="186454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76200" y="6302374"/>
            <a:ext cx="2552013"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MAR 2025-CUI</a:t>
            </a:r>
          </a:p>
        </p:txBody>
      </p:sp>
      <p:sp>
        <p:nvSpPr>
          <p:cNvPr id="9" name="Rectangle 17"/>
          <p:cNvSpPr>
            <a:spLocks noChangeArrowheads="1"/>
          </p:cNvSpPr>
          <p:nvPr/>
        </p:nvSpPr>
        <p:spPr bwMode="auto">
          <a:xfrm>
            <a:off x="1574136" y="2718336"/>
            <a:ext cx="5925702" cy="1067922"/>
          </a:xfrm>
          <a:prstGeom prst="rect">
            <a:avLst/>
          </a:prstGeom>
          <a:solidFill>
            <a:srgbClr val="FFFF00"/>
          </a:solidFill>
          <a:ln w="12700">
            <a:solidFill>
              <a:schemeClr val="tx1"/>
            </a:solidFill>
            <a:miter lim="800000"/>
            <a:headEnd/>
            <a:tailEnd/>
          </a:ln>
          <a:effectLst/>
        </p:spPr>
        <p:txBody>
          <a:bodyPr/>
          <a:lstStyle/>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MCTL / METL Products</a:t>
            </a: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Marine Corps Training &amp; Information Management System (MCTIMS) Task Master Module:</a:t>
            </a:r>
          </a:p>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hlinkClick r:id="rId6"/>
              </a:rPr>
              <a:t>https://mctims.usmc.mil/TNRManual/TaskMaster/Pages/Home.asp</a:t>
            </a:r>
            <a:endPar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r>
              <a:rPr lang="en-US" sz="1050" b="1" dirty="0">
                <a:solidFill>
                  <a:prstClr val="black"/>
                </a:solidFill>
                <a:latin typeface="Arial" pitchFamily="34" charset="0"/>
                <a:cs typeface="Arial" pitchFamily="34" charset="0"/>
              </a:rPr>
              <a:t>HQMC Combat Development and Integration:</a:t>
            </a:r>
          </a:p>
          <a:p>
            <a:pPr marL="0" marR="0" lvl="0" indent="0" algn="l" defTabSz="820738" rtl="0" eaLnBrk="0" fontAlgn="b" latinLnBrk="0" hangingPunct="0">
              <a:lnSpc>
                <a:spcPct val="80000"/>
              </a:lnSpc>
              <a:spcBef>
                <a:spcPct val="20000"/>
              </a:spcBef>
              <a:spcAft>
                <a:spcPct val="0"/>
              </a:spcAft>
              <a:buClrTx/>
              <a:buSzTx/>
              <a:buFontTx/>
              <a:buNone/>
              <a:tabLst/>
              <a:defRPr/>
            </a:pPr>
            <a:r>
              <a:rPr lang="en-US" sz="1050" b="1" dirty="0">
                <a:solidFill>
                  <a:prstClr val="black"/>
                </a:solidFill>
                <a:latin typeface="Arial" pitchFamily="34" charset="0"/>
                <a:cs typeface="Arial" pitchFamily="34" charset="0"/>
                <a:hlinkClick r:id="rId7"/>
              </a:rPr>
              <a:t>https://www.cdi.marines.mil/Units/CDD/Marine-Corps-Task-List/</a:t>
            </a: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Slide Number Placeholder 2">
            <a:extLst>
              <a:ext uri="{FF2B5EF4-FFF2-40B4-BE49-F238E27FC236}">
                <a16:creationId xmlns:a16="http://schemas.microsoft.com/office/drawing/2014/main" id="{3932C5F7-71DE-A490-1350-03042E68067A}"/>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D7F152-42F7-4C0B-ACE2-8696607C202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Text Box 4">
            <a:extLst>
              <a:ext uri="{FF2B5EF4-FFF2-40B4-BE49-F238E27FC236}">
                <a16:creationId xmlns:a16="http://schemas.microsoft.com/office/drawing/2014/main" id="{01960344-B3BF-7ED6-BE0B-F5EB838CD937}"/>
              </a:ext>
            </a:extLst>
          </p:cNvPr>
          <p:cNvSpPr txBox="1">
            <a:spLocks noChangeArrowheads="1"/>
          </p:cNvSpPr>
          <p:nvPr/>
        </p:nvSpPr>
        <p:spPr bwMode="auto">
          <a:xfrm>
            <a:off x="5148157" y="3617173"/>
            <a:ext cx="2810086"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MARIO MARTINEZ, CIV-GS13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784-6240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8"/>
              </a:rPr>
              <a:t>Mario.a.martinez2@usmc.mil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9"/>
              </a:rPr>
              <a:t>Mario.Martinez@usmc.smil.mil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 Box 4">
            <a:extLst>
              <a:ext uri="{FF2B5EF4-FFF2-40B4-BE49-F238E27FC236}">
                <a16:creationId xmlns:a16="http://schemas.microsoft.com/office/drawing/2014/main" id="{A6C2C3A7-816A-7557-ABCE-6D71A9A4C897}"/>
              </a:ext>
            </a:extLst>
          </p:cNvPr>
          <p:cNvSpPr txBox="1">
            <a:spLocks noChangeArrowheads="1"/>
          </p:cNvSpPr>
          <p:nvPr/>
        </p:nvSpPr>
        <p:spPr bwMode="auto">
          <a:xfrm>
            <a:off x="1502700" y="4897577"/>
            <a:ext cx="2810086"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JAMES E. MARTIN, CIV-GS13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784-6046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hlinkClick r:id="rId10"/>
              </a:rPr>
              <a:t>James.e.martin@usmc.mil</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hlinkClick r:id="rId11"/>
              </a:rPr>
              <a:t>James.e.martin@usmc.smil.mil</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4" name="Text Box 4">
            <a:extLst>
              <a:ext uri="{FF2B5EF4-FFF2-40B4-BE49-F238E27FC236}">
                <a16:creationId xmlns:a16="http://schemas.microsoft.com/office/drawing/2014/main" id="{380F3378-BA1B-CD6C-1F79-DEE326E6A248}"/>
              </a:ext>
            </a:extLst>
          </p:cNvPr>
          <p:cNvSpPr txBox="1">
            <a:spLocks noChangeArrowheads="1"/>
          </p:cNvSpPr>
          <p:nvPr/>
        </p:nvSpPr>
        <p:spPr bwMode="auto">
          <a:xfrm>
            <a:off x="5148157" y="4897577"/>
            <a:ext cx="2810086" cy="140038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MICHAEL AGUIRRE, CIV-GS12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784-6085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12"/>
              </a:rPr>
              <a:t>Michael.a.aguirre.civ@usmc.mil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13"/>
              </a:rPr>
              <a:t>Michael.a.Aguirre.civ@usmc.smil.mil</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64897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27D8FC-A376-839F-6D0E-E0FBF3623B83}"/>
              </a:ext>
            </a:extLst>
          </p:cNvPr>
          <p:cNvSpPr>
            <a:spLocks noGrp="1"/>
          </p:cNvSpPr>
          <p:nvPr>
            <p:ph type="ftr" sz="quarter" idx="11"/>
          </p:nvPr>
        </p:nvSpPr>
        <p:spPr>
          <a:xfrm>
            <a:off x="0" y="6369050"/>
            <a:ext cx="2895600" cy="365125"/>
          </a:xfrm>
        </p:spPr>
        <p:txBody>
          <a:bodyPr/>
          <a:lstStyle/>
          <a:p>
            <a:r>
              <a:rPr lang="en-US">
                <a:solidFill>
                  <a:schemeClr val="tx1"/>
                </a:solidFill>
              </a:rPr>
              <a:t>MAR 2025-CUI</a:t>
            </a:r>
            <a:endParaRPr lang="en-US" dirty="0">
              <a:solidFill>
                <a:schemeClr val="tx1"/>
              </a:solidFill>
            </a:endParaRPr>
          </a:p>
        </p:txBody>
      </p:sp>
      <p:sp>
        <p:nvSpPr>
          <p:cNvPr id="3" name="Slide Number Placeholder 2">
            <a:extLst>
              <a:ext uri="{FF2B5EF4-FFF2-40B4-BE49-F238E27FC236}">
                <a16:creationId xmlns:a16="http://schemas.microsoft.com/office/drawing/2014/main" id="{6F3F8D57-D296-4D3A-CCB4-C251BEEA5535}"/>
              </a:ext>
            </a:extLst>
          </p:cNvPr>
          <p:cNvSpPr>
            <a:spLocks noGrp="1"/>
          </p:cNvSpPr>
          <p:nvPr>
            <p:ph type="sldNum" sz="quarter" idx="12"/>
          </p:nvPr>
        </p:nvSpPr>
        <p:spPr/>
        <p:txBody>
          <a:bodyPr/>
          <a:lstStyle/>
          <a:p>
            <a:fld id="{57D7F152-42F7-4C0B-ACE2-8696607C202E}" type="slidenum">
              <a:rPr lang="en-US" smtClean="0"/>
              <a:pPr/>
              <a:t>37</a:t>
            </a:fld>
            <a:endParaRPr lang="en-US" dirty="0"/>
          </a:p>
        </p:txBody>
      </p:sp>
      <p:sp>
        <p:nvSpPr>
          <p:cNvPr id="4" name="Text Box 2">
            <a:extLst>
              <a:ext uri="{FF2B5EF4-FFF2-40B4-BE49-F238E27FC236}">
                <a16:creationId xmlns:a16="http://schemas.microsoft.com/office/drawing/2014/main" id="{6FD9AC3C-D336-CDC2-D433-705E2C15F4F9}"/>
              </a:ext>
            </a:extLst>
          </p:cNvPr>
          <p:cNvSpPr txBox="1">
            <a:spLocks noChangeArrowheads="1"/>
          </p:cNvSpPr>
          <p:nvPr/>
        </p:nvSpPr>
        <p:spPr bwMode="auto">
          <a:xfrm>
            <a:off x="385629" y="2821141"/>
            <a:ext cx="8529638" cy="121571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BACKUPS </a:t>
            </a:r>
          </a:p>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1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  </a:t>
            </a:r>
          </a:p>
        </p:txBody>
      </p:sp>
    </p:spTree>
    <p:extLst>
      <p:ext uri="{BB962C8B-B14F-4D97-AF65-F5344CB8AC3E}">
        <p14:creationId xmlns:p14="http://schemas.microsoft.com/office/powerpoint/2010/main" val="1918715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2"/>
          <p:cNvSpPr>
            <a:spLocks noChangeArrowheads="1"/>
          </p:cNvSpPr>
          <p:nvPr/>
        </p:nvSpPr>
        <p:spPr bwMode="auto">
          <a:xfrm>
            <a:off x="5979994" y="2458871"/>
            <a:ext cx="987426" cy="382137"/>
          </a:xfrm>
          <a:prstGeom prst="ellipse">
            <a:avLst/>
          </a:prstGeom>
          <a:noFill/>
          <a:ln w="28575">
            <a:solidFill>
              <a:srgbClr val="FF0000"/>
            </a:solidFill>
            <a:round/>
            <a:headEnd/>
            <a:tailEnd/>
          </a:ln>
          <a:effectLst/>
        </p:spPr>
        <p:txBody>
          <a:bodyPr wrap="none" anchor="ctr"/>
          <a:lstStyle/>
          <a:p>
            <a:endParaRPr lang="en-US"/>
          </a:p>
        </p:txBody>
      </p:sp>
      <p:pic>
        <p:nvPicPr>
          <p:cNvPr id="1198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430381"/>
            <a:ext cx="5431809" cy="339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6972" y="2370060"/>
            <a:ext cx="6454710" cy="4034194"/>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51767" y="3346808"/>
            <a:ext cx="6379755" cy="3526972"/>
          </a:xfrm>
          <a:prstGeom prst="rect">
            <a:avLst/>
          </a:prstGeom>
          <a:noFill/>
          <a:ln w="9525">
            <a:solidFill>
              <a:schemeClr val="tx1"/>
            </a:solidFill>
            <a:miter lim="800000"/>
            <a:headEnd/>
            <a:tailEnd/>
          </a:ln>
        </p:spPr>
      </p:pic>
      <p:sp>
        <p:nvSpPr>
          <p:cNvPr id="2" name="Oval 1"/>
          <p:cNvSpPr/>
          <p:nvPr/>
        </p:nvSpPr>
        <p:spPr>
          <a:xfrm>
            <a:off x="185057" y="1601984"/>
            <a:ext cx="1811576" cy="4429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utoShape 13"/>
          <p:cNvSpPr>
            <a:spLocks noChangeArrowheads="1"/>
          </p:cNvSpPr>
          <p:nvPr/>
        </p:nvSpPr>
        <p:spPr bwMode="auto">
          <a:xfrm rot="10800000">
            <a:off x="1996633" y="1823440"/>
            <a:ext cx="3817433" cy="221456"/>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23" name="Oval 12"/>
          <p:cNvSpPr>
            <a:spLocks noChangeArrowheads="1"/>
          </p:cNvSpPr>
          <p:nvPr/>
        </p:nvSpPr>
        <p:spPr bwMode="auto">
          <a:xfrm>
            <a:off x="1603757" y="2745737"/>
            <a:ext cx="785751" cy="569001"/>
          </a:xfrm>
          <a:prstGeom prst="ellipse">
            <a:avLst/>
          </a:prstGeom>
          <a:noFill/>
          <a:ln w="28575">
            <a:solidFill>
              <a:srgbClr val="FF0000"/>
            </a:solidFill>
            <a:round/>
            <a:headEnd/>
            <a:tailEnd/>
          </a:ln>
          <a:effectLst/>
        </p:spPr>
        <p:txBody>
          <a:bodyPr wrap="none" anchor="ctr"/>
          <a:lstStyle/>
          <a:p>
            <a:endParaRPr lang="en-US"/>
          </a:p>
        </p:txBody>
      </p:sp>
      <p:sp>
        <p:nvSpPr>
          <p:cNvPr id="25" name="AutoShape 13"/>
          <p:cNvSpPr>
            <a:spLocks noChangeArrowheads="1"/>
          </p:cNvSpPr>
          <p:nvPr/>
        </p:nvSpPr>
        <p:spPr bwMode="auto">
          <a:xfrm rot="10800000">
            <a:off x="2383971" y="3141262"/>
            <a:ext cx="5045529" cy="202816"/>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27" name="Text 6"/>
          <p:cNvSpPr txBox="1">
            <a:spLocks noChangeArrowheads="1"/>
          </p:cNvSpPr>
          <p:nvPr/>
        </p:nvSpPr>
        <p:spPr bwMode="auto">
          <a:xfrm>
            <a:off x="5874617" y="1682861"/>
            <a:ext cx="1198180" cy="504910"/>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200" b="1" dirty="0">
                <a:solidFill>
                  <a:srgbClr val="1C1C1C"/>
                </a:solidFill>
              </a:rPr>
              <a:t>MY MODULES</a:t>
            </a:r>
          </a:p>
        </p:txBody>
      </p:sp>
      <p:sp>
        <p:nvSpPr>
          <p:cNvPr id="28" name="Text 6"/>
          <p:cNvSpPr txBox="1">
            <a:spLocks noChangeArrowheads="1"/>
          </p:cNvSpPr>
          <p:nvPr/>
        </p:nvSpPr>
        <p:spPr bwMode="auto">
          <a:xfrm>
            <a:off x="7671682" y="2971782"/>
            <a:ext cx="1327307" cy="461910"/>
          </a:xfrm>
          <a:prstGeom prst="rect">
            <a:avLst/>
          </a:prstGeom>
          <a:solidFill>
            <a:srgbClr val="FFFF00"/>
          </a:solidFill>
          <a:ln w="9525">
            <a:solidFill>
              <a:srgbClr val="000000"/>
            </a:solidFill>
            <a:miter lim="800000"/>
            <a:headEnd/>
            <a:tailEnd/>
          </a:ln>
        </p:spPr>
        <p:txBody>
          <a:bodyPr/>
          <a:lstStyle/>
          <a:p>
            <a:pPr algn="ctr" eaLnBrk="1" hangingPunct="1">
              <a:spcBef>
                <a:spcPts val="0"/>
              </a:spcBef>
            </a:pPr>
            <a:r>
              <a:rPr lang="en-US" sz="1200" b="1" dirty="0">
                <a:solidFill>
                  <a:srgbClr val="1C1C1C"/>
                </a:solidFill>
              </a:rPr>
              <a:t>TM</a:t>
            </a:r>
          </a:p>
          <a:p>
            <a:pPr algn="ctr" eaLnBrk="1" hangingPunct="1">
              <a:spcBef>
                <a:spcPts val="0"/>
              </a:spcBef>
            </a:pPr>
            <a:r>
              <a:rPr lang="en-US" sz="1200" b="1" dirty="0">
                <a:solidFill>
                  <a:srgbClr val="1C1C1C"/>
                </a:solidFill>
              </a:rPr>
              <a:t>TASK MASTER</a:t>
            </a:r>
          </a:p>
        </p:txBody>
      </p:sp>
      <p:sp>
        <p:nvSpPr>
          <p:cNvPr id="22" name="Rectangle 2"/>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charset="0"/>
                <a:cs typeface="Times New Roman" pitchFamily="18" charset="0"/>
              </a:rPr>
              <a:t>MCTIMS Task Master </a:t>
            </a:r>
          </a:p>
          <a:p>
            <a:r>
              <a:rPr lang="en-US" sz="2400" b="1" dirty="0">
                <a:latin typeface="Arial" charset="0"/>
                <a:cs typeface="Times New Roman" pitchFamily="18" charset="0"/>
              </a:rPr>
              <a:t>ADS for MCTL / METs / METLs</a:t>
            </a:r>
          </a:p>
        </p:txBody>
      </p:sp>
      <p:pic>
        <p:nvPicPr>
          <p:cNvPr id="17" name="Picture 1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24" name="Slide Number Placeholder 3"/>
          <p:cNvSpPr txBox="1">
            <a:spLocks/>
          </p:cNvSpPr>
          <p:nvPr/>
        </p:nvSpPr>
        <p:spPr>
          <a:xfrm>
            <a:off x="6705600" y="63162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mtClean="0">
                <a:solidFill>
                  <a:schemeClr val="tx1"/>
                </a:solidFill>
              </a:rPr>
              <a:pPr/>
              <a:t>38</a:t>
            </a:fld>
            <a:endParaRPr lang="en-US" dirty="0">
              <a:solidFill>
                <a:schemeClr val="tx1"/>
              </a:solidFill>
            </a:endParaRPr>
          </a:p>
        </p:txBody>
      </p:sp>
      <p:sp>
        <p:nvSpPr>
          <p:cNvPr id="3" name="Footer Placeholder 2"/>
          <p:cNvSpPr>
            <a:spLocks noGrp="1"/>
          </p:cNvSpPr>
          <p:nvPr>
            <p:ph type="ftr" sz="quarter" idx="11"/>
          </p:nvPr>
        </p:nvSpPr>
        <p:spPr>
          <a:xfrm>
            <a:off x="80671" y="6414806"/>
            <a:ext cx="2613801" cy="365125"/>
          </a:xfrm>
        </p:spPr>
        <p:txBody>
          <a:bodyPr/>
          <a:lstStyle/>
          <a:p>
            <a:r>
              <a:rPr lang="en-US">
                <a:solidFill>
                  <a:schemeClr val="tx1"/>
                </a:solidFill>
              </a:rPr>
              <a:t>MAR 2025-CUI</a:t>
            </a:r>
            <a:endParaRPr lang="en-US" dirty="0">
              <a:solidFill>
                <a:schemeClr val="tx1"/>
              </a:solidFill>
            </a:endParaRPr>
          </a:p>
        </p:txBody>
      </p:sp>
      <p:pic>
        <p:nvPicPr>
          <p:cNvPr id="5" name="Picture 4"/>
          <p:cNvPicPr>
            <a:picLocks noChangeAspect="1"/>
          </p:cNvPicPr>
          <p:nvPr/>
        </p:nvPicPr>
        <p:blipFill>
          <a:blip r:embed="rId7"/>
          <a:stretch>
            <a:fillRect/>
          </a:stretch>
        </p:blipFill>
        <p:spPr>
          <a:xfrm>
            <a:off x="2751767" y="3972878"/>
            <a:ext cx="6385534" cy="2994676"/>
          </a:xfrm>
          <a:prstGeom prst="rect">
            <a:avLst/>
          </a:prstGeom>
        </p:spPr>
      </p:pic>
      <p:sp>
        <p:nvSpPr>
          <p:cNvPr id="29" name="Oval 28"/>
          <p:cNvSpPr/>
          <p:nvPr/>
        </p:nvSpPr>
        <p:spPr>
          <a:xfrm>
            <a:off x="6886505" y="4387424"/>
            <a:ext cx="1811576" cy="23426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F647F79-0EB4-4207-C99B-93391336E947}"/>
              </a:ext>
            </a:extLst>
          </p:cNvPr>
          <p:cNvSpPr>
            <a:spLocks noGrp="1"/>
          </p:cNvSpPr>
          <p:nvPr>
            <p:ph type="sldNum" sz="quarter" idx="12"/>
          </p:nvPr>
        </p:nvSpPr>
        <p:spPr/>
        <p:txBody>
          <a:bodyPr/>
          <a:lstStyle/>
          <a:p>
            <a:fld id="{57D7F152-42F7-4C0B-ACE2-8696607C202E}" type="slidenum">
              <a:rPr lang="en-US" smtClean="0">
                <a:solidFill>
                  <a:schemeClr val="tx1"/>
                </a:solidFill>
              </a:rPr>
              <a:pPr/>
              <a:t>38</a:t>
            </a:fld>
            <a:endParaRPr lang="en-US" dirty="0">
              <a:solidFill>
                <a:schemeClr val="tx1"/>
              </a:solidFill>
            </a:endParaRPr>
          </a:p>
        </p:txBody>
      </p:sp>
    </p:spTree>
    <p:extLst>
      <p:ext uri="{BB962C8B-B14F-4D97-AF65-F5344CB8AC3E}">
        <p14:creationId xmlns:p14="http://schemas.microsoft.com/office/powerpoint/2010/main" val="443185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D2CF8D-39E6-4555-8825-F4906ECB91A2}"/>
              </a:ext>
            </a:extLst>
          </p:cNvPr>
          <p:cNvSpPr>
            <a:spLocks noGrp="1"/>
          </p:cNvSpPr>
          <p:nvPr>
            <p:ph type="ftr" sz="quarter" idx="11"/>
          </p:nvPr>
        </p:nvSpPr>
        <p:spPr>
          <a:xfrm>
            <a:off x="16143" y="6356349"/>
            <a:ext cx="2709988" cy="365125"/>
          </a:xfrm>
        </p:spPr>
        <p:txBody>
          <a:bodyPr/>
          <a:lstStyle/>
          <a:p>
            <a:r>
              <a:rPr lang="en-US">
                <a:solidFill>
                  <a:schemeClr val="tx1"/>
                </a:solidFill>
              </a:rPr>
              <a:t>MAR 2025-CUI</a:t>
            </a:r>
            <a:endParaRPr lang="en-US" dirty="0">
              <a:solidFill>
                <a:schemeClr val="tx1"/>
              </a:solidFill>
            </a:endParaRPr>
          </a:p>
        </p:txBody>
      </p:sp>
      <p:pic>
        <p:nvPicPr>
          <p:cNvPr id="9" name="Picture 8">
            <a:extLst>
              <a:ext uri="{FF2B5EF4-FFF2-40B4-BE49-F238E27FC236}">
                <a16:creationId xmlns:a16="http://schemas.microsoft.com/office/drawing/2014/main" id="{75AFB15C-1703-9F62-D0C0-725F84423D27}"/>
              </a:ext>
            </a:extLst>
          </p:cNvPr>
          <p:cNvPicPr>
            <a:picLocks noChangeAspect="1"/>
          </p:cNvPicPr>
          <p:nvPr/>
        </p:nvPicPr>
        <p:blipFill rotWithShape="1">
          <a:blip r:embed="rId2"/>
          <a:srcRect l="9719" t="11126" r="47041" b="8070"/>
          <a:stretch/>
        </p:blipFill>
        <p:spPr>
          <a:xfrm>
            <a:off x="170916" y="1555336"/>
            <a:ext cx="7152830" cy="4529268"/>
          </a:xfrm>
          <a:prstGeom prst="rect">
            <a:avLst/>
          </a:prstGeom>
        </p:spPr>
      </p:pic>
      <p:pic>
        <p:nvPicPr>
          <p:cNvPr id="7" name="Picture 6">
            <a:extLst>
              <a:ext uri="{FF2B5EF4-FFF2-40B4-BE49-F238E27FC236}">
                <a16:creationId xmlns:a16="http://schemas.microsoft.com/office/drawing/2014/main" id="{05368091-0D2A-C7F0-8F86-0DE33F311C47}"/>
              </a:ext>
            </a:extLst>
          </p:cNvPr>
          <p:cNvPicPr>
            <a:picLocks noChangeAspect="1"/>
          </p:cNvPicPr>
          <p:nvPr/>
        </p:nvPicPr>
        <p:blipFill rotWithShape="1">
          <a:blip r:embed="rId3"/>
          <a:srcRect l="17599" t="28995" r="57221" b="7449"/>
          <a:stretch/>
        </p:blipFill>
        <p:spPr>
          <a:xfrm>
            <a:off x="4127620" y="2558397"/>
            <a:ext cx="4674550" cy="3662080"/>
          </a:xfrm>
          <a:prstGeom prst="rect">
            <a:avLst/>
          </a:prstGeom>
          <a:ln w="31750">
            <a:solidFill>
              <a:srgbClr val="FF0000"/>
            </a:solidFill>
          </a:ln>
        </p:spPr>
      </p:pic>
      <p:sp>
        <p:nvSpPr>
          <p:cNvPr id="10" name="AutoShape 13">
            <a:extLst>
              <a:ext uri="{FF2B5EF4-FFF2-40B4-BE49-F238E27FC236}">
                <a16:creationId xmlns:a16="http://schemas.microsoft.com/office/drawing/2014/main" id="{AEAC59BA-5AD1-8A1D-C84B-14074476C82E}"/>
              </a:ext>
            </a:extLst>
          </p:cNvPr>
          <p:cNvSpPr>
            <a:spLocks noChangeArrowheads="1"/>
          </p:cNvSpPr>
          <p:nvPr/>
        </p:nvSpPr>
        <p:spPr bwMode="auto">
          <a:xfrm>
            <a:off x="2726131" y="3841478"/>
            <a:ext cx="1200916" cy="116140"/>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11" name="Rectangle 2">
            <a:extLst>
              <a:ext uri="{FF2B5EF4-FFF2-40B4-BE49-F238E27FC236}">
                <a16:creationId xmlns:a16="http://schemas.microsoft.com/office/drawing/2014/main" id="{F0B16A42-1B1B-5A1C-A680-A33DBD11E667}"/>
              </a:ext>
            </a:extLst>
          </p:cNvPr>
          <p:cNvSpPr txBox="1">
            <a:spLocks noChangeArrowheads="1"/>
          </p:cNvSpPr>
          <p:nvPr/>
        </p:nvSpPr>
        <p:spPr>
          <a:xfrm>
            <a:off x="0" y="36511"/>
            <a:ext cx="9144000"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 </a:t>
            </a:r>
          </a:p>
          <a:p>
            <a:r>
              <a:rPr lang="en-US" sz="2400" b="1" dirty="0">
                <a:latin typeface="Arial" charset="0"/>
                <a:cs typeface="Times New Roman" pitchFamily="18" charset="0"/>
              </a:rPr>
              <a:t>Marine Corps Task List</a:t>
            </a:r>
          </a:p>
        </p:txBody>
      </p:sp>
      <p:sp>
        <p:nvSpPr>
          <p:cNvPr id="3" name="Slide Number Placeholder 2">
            <a:extLst>
              <a:ext uri="{FF2B5EF4-FFF2-40B4-BE49-F238E27FC236}">
                <a16:creationId xmlns:a16="http://schemas.microsoft.com/office/drawing/2014/main" id="{8BC96B83-9CB3-3C4B-4F19-11A59CE0B4A6}"/>
              </a:ext>
            </a:extLst>
          </p:cNvPr>
          <p:cNvSpPr>
            <a:spLocks noGrp="1"/>
          </p:cNvSpPr>
          <p:nvPr>
            <p:ph type="sldNum" sz="quarter" idx="12"/>
          </p:nvPr>
        </p:nvSpPr>
        <p:spPr/>
        <p:txBody>
          <a:bodyPr/>
          <a:lstStyle/>
          <a:p>
            <a:fld id="{57D7F152-42F7-4C0B-ACE2-8696607C202E}" type="slidenum">
              <a:rPr lang="en-US" smtClean="0">
                <a:solidFill>
                  <a:schemeClr val="tx1"/>
                </a:solidFill>
              </a:rPr>
              <a:pPr/>
              <a:t>39</a:t>
            </a:fld>
            <a:endParaRPr lang="en-US" dirty="0">
              <a:solidFill>
                <a:schemeClr val="tx1"/>
              </a:solidFill>
            </a:endParaRPr>
          </a:p>
        </p:txBody>
      </p:sp>
    </p:spTree>
    <p:extLst>
      <p:ext uri="{BB962C8B-B14F-4D97-AF65-F5344CB8AC3E}">
        <p14:creationId xmlns:p14="http://schemas.microsoft.com/office/powerpoint/2010/main" val="460724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urved Down Arrow 65"/>
          <p:cNvSpPr/>
          <p:nvPr/>
        </p:nvSpPr>
        <p:spPr bwMode="auto">
          <a:xfrm rot="10800000" flipH="1" flipV="1">
            <a:off x="6367553" y="942523"/>
            <a:ext cx="2034174" cy="1813210"/>
          </a:xfrm>
          <a:prstGeom prst="curvedDownArrow">
            <a:avLst>
              <a:gd name="adj1" fmla="val 33254"/>
              <a:gd name="adj2" fmla="val 53303"/>
              <a:gd name="adj3" fmla="val 25000"/>
            </a:avLst>
          </a:prstGeom>
          <a:gradFill flip="none" rotWithShape="1">
            <a:gsLst>
              <a:gs pos="33000">
                <a:srgbClr val="FF0000"/>
              </a:gs>
              <a:gs pos="60000">
                <a:schemeClr val="bg1">
                  <a:lumMod val="50000"/>
                </a:schemeClr>
              </a:gs>
              <a:gs pos="100000">
                <a:schemeClr val="dk1">
                  <a:tint val="15000"/>
                  <a:satMod val="350000"/>
                </a:schemeClr>
              </a:gs>
            </a:gsLst>
            <a:path path="circle">
              <a:fillToRect l="100000" t="100000"/>
            </a:path>
            <a:tileRect r="-100000" b="-100000"/>
          </a:gradFill>
          <a:ln w="31750">
            <a:solidFill>
              <a:schemeClr val="tx1"/>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sp>
        <p:nvSpPr>
          <p:cNvPr id="63" name="Flowchart: Document 62"/>
          <p:cNvSpPr/>
          <p:nvPr/>
        </p:nvSpPr>
        <p:spPr>
          <a:xfrm>
            <a:off x="3867049" y="2767489"/>
            <a:ext cx="2820813" cy="2334599"/>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dirty="0">
              <a:solidFill>
                <a:schemeClr val="tx1"/>
              </a:solidFill>
              <a:latin typeface="Times New Roman" pitchFamily="18" charset="0"/>
              <a:cs typeface="Times New Roman" pitchFamily="18" charset="0"/>
            </a:endParaRPr>
          </a:p>
        </p:txBody>
      </p:sp>
      <p:sp>
        <p:nvSpPr>
          <p:cNvPr id="61" name="Flowchart: Document 60"/>
          <p:cNvSpPr/>
          <p:nvPr/>
        </p:nvSpPr>
        <p:spPr>
          <a:xfrm>
            <a:off x="219074" y="2767488"/>
            <a:ext cx="3303030" cy="2159119"/>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i="1" dirty="0">
              <a:solidFill>
                <a:schemeClr val="tx1"/>
              </a:solidFill>
              <a:latin typeface="Times New Roman" pitchFamily="18" charset="0"/>
              <a:cs typeface="Times New Roman" pitchFamily="18" charset="0"/>
            </a:endParaRPr>
          </a:p>
        </p:txBody>
      </p:sp>
      <p:sp>
        <p:nvSpPr>
          <p:cNvPr id="10242" name="Title 1"/>
          <p:cNvSpPr>
            <a:spLocks noGrp="1"/>
          </p:cNvSpPr>
          <p:nvPr>
            <p:ph type="title" idx="4294967295"/>
          </p:nvPr>
        </p:nvSpPr>
        <p:spPr bwMode="auto">
          <a:xfrm>
            <a:off x="1111543" y="5294"/>
            <a:ext cx="7010400" cy="914400"/>
          </a:xfrm>
          <a:noFill/>
          <a:ln>
            <a:miter lim="800000"/>
            <a:headEnd/>
            <a:tailEnd/>
          </a:ln>
        </p:spPr>
        <p:txBody>
          <a:bodyPr vert="horz" wrap="square" lIns="91440" tIns="45720" rIns="91440" bIns="45720" numCol="1" anchorCtr="0" compatLnSpc="1">
            <a:prstTxWarp prst="textNoShape">
              <a:avLst/>
            </a:prstTxWarp>
            <a:normAutofit/>
          </a:bodyPr>
          <a:lstStyle/>
          <a:p>
            <a:r>
              <a:rPr lang="en-US" sz="2600" b="1" dirty="0">
                <a:solidFill>
                  <a:srgbClr val="000000"/>
                </a:solidFill>
                <a:latin typeface="Arial" pitchFamily="34" charset="0"/>
                <a:cs typeface="Arial" pitchFamily="34" charset="0"/>
              </a:rPr>
              <a:t>MCT / MET / METL Integrated Life Cycle </a:t>
            </a:r>
            <a:endParaRPr lang="en-US" sz="2600" b="1" dirty="0">
              <a:latin typeface="Arial" pitchFamily="34" charset="0"/>
              <a:cs typeface="Arial" pitchFamily="34" charset="0"/>
            </a:endParaRPr>
          </a:p>
        </p:txBody>
      </p:sp>
      <p:cxnSp>
        <p:nvCxnSpPr>
          <p:cNvPr id="10244" name="Straight Connector 29"/>
          <p:cNvCxnSpPr>
            <a:cxnSpLocks noChangeShapeType="1"/>
          </p:cNvCxnSpPr>
          <p:nvPr/>
        </p:nvCxnSpPr>
        <p:spPr bwMode="auto">
          <a:xfrm>
            <a:off x="882794" y="5430573"/>
            <a:ext cx="587375" cy="0"/>
          </a:xfrm>
          <a:prstGeom prst="line">
            <a:avLst/>
          </a:prstGeom>
          <a:noFill/>
          <a:ln w="9525" algn="ctr">
            <a:noFill/>
            <a:round/>
            <a:headEnd/>
            <a:tailEnd/>
          </a:ln>
        </p:spPr>
      </p:cxnSp>
      <p:sp>
        <p:nvSpPr>
          <p:cNvPr id="10246" name="TextBox 126"/>
          <p:cNvSpPr txBox="1">
            <a:spLocks noChangeArrowheads="1"/>
          </p:cNvSpPr>
          <p:nvPr/>
        </p:nvSpPr>
        <p:spPr bwMode="auto">
          <a:xfrm>
            <a:off x="152608" y="2762222"/>
            <a:ext cx="3496193" cy="600164"/>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CURRENT Force Capability Requirements: Core/OPLAN/Assigned Mission</a:t>
            </a:r>
          </a:p>
          <a:p>
            <a:pPr algn="ctr"/>
            <a:r>
              <a:rPr lang="en-US" sz="1100" b="1" dirty="0">
                <a:latin typeface="Times New Roman" pitchFamily="18" charset="0"/>
                <a:cs typeface="Times New Roman" pitchFamily="18" charset="0"/>
              </a:rPr>
              <a:t>FUTURE Capabilities: Future Force Design</a:t>
            </a:r>
          </a:p>
        </p:txBody>
      </p:sp>
      <p:sp>
        <p:nvSpPr>
          <p:cNvPr id="35" name="Curved Down Arrow 34"/>
          <p:cNvSpPr/>
          <p:nvPr/>
        </p:nvSpPr>
        <p:spPr bwMode="auto">
          <a:xfrm>
            <a:off x="983226" y="960058"/>
            <a:ext cx="2349549" cy="1785320"/>
          </a:xfrm>
          <a:prstGeom prst="curvedDownArrow">
            <a:avLst>
              <a:gd name="adj1" fmla="val 24314"/>
              <a:gd name="adj2" fmla="val 45560"/>
              <a:gd name="adj3" fmla="val 26743"/>
            </a:avLst>
          </a:prstGeom>
          <a:gradFill flip="none" rotWithShape="1">
            <a:gsLst>
              <a:gs pos="33000">
                <a:schemeClr val="accent3">
                  <a:lumMod val="60000"/>
                  <a:lumOff val="40000"/>
                </a:schemeClr>
              </a:gs>
              <a:gs pos="60000">
                <a:schemeClr val="bg1"/>
              </a:gs>
              <a:gs pos="100000">
                <a:schemeClr val="dk1">
                  <a:tint val="15000"/>
                  <a:satMod val="350000"/>
                </a:schemeClr>
              </a:gs>
            </a:gsLst>
            <a:path path="circle">
              <a:fillToRect l="100000" t="100000"/>
            </a:path>
            <a:tileRect r="-100000" b="-100000"/>
          </a:gradFill>
          <a:ln w="31750">
            <a:solidFill>
              <a:schemeClr val="tx1">
                <a:alpha val="26000"/>
              </a:schemeClr>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pic>
        <p:nvPicPr>
          <p:cNvPr id="24" name="Picture 3" descr="C:\Documents and Settings\christian.rankin.MCW.003\Desktop\Picture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9220" y="3669983"/>
            <a:ext cx="1517812" cy="1178560"/>
          </a:xfrm>
          <a:prstGeom prst="rect">
            <a:avLst/>
          </a:prstGeom>
          <a:solidFill>
            <a:schemeClr val="bg1"/>
          </a:solidFill>
          <a:ln w="9525">
            <a:noFill/>
            <a:miter lim="800000"/>
            <a:headEnd/>
            <a:tailEnd/>
          </a:ln>
        </p:spPr>
      </p:pic>
      <p:sp>
        <p:nvSpPr>
          <p:cNvPr id="81" name="TextBox 80"/>
          <p:cNvSpPr txBox="1"/>
          <p:nvPr/>
        </p:nvSpPr>
        <p:spPr>
          <a:xfrm>
            <a:off x="3824472" y="3226086"/>
            <a:ext cx="3038009" cy="430887"/>
          </a:xfrm>
          <a:prstGeom prst="rect">
            <a:avLst/>
          </a:prstGeom>
          <a:noFill/>
        </p:spPr>
        <p:txBody>
          <a:bodyPr wrap="square" rtlCol="0">
            <a:spAutoFit/>
          </a:bodyPr>
          <a:lstStyle/>
          <a:p>
            <a:pPr algn="ctr"/>
            <a:r>
              <a:rPr lang="en-US" sz="1100" b="1" dirty="0">
                <a:latin typeface="Times New Roman" pitchFamily="18" charset="0"/>
                <a:cs typeface="Times New Roman" pitchFamily="18" charset="0"/>
              </a:rPr>
              <a:t>Baseline/Advanced Performance Standards</a:t>
            </a:r>
          </a:p>
          <a:p>
            <a:pPr algn="ctr"/>
            <a:r>
              <a:rPr lang="en-US" sz="1100" b="1" dirty="0">
                <a:latin typeface="Times New Roman" pitchFamily="18" charset="0"/>
                <a:cs typeface="Times New Roman" pitchFamily="18" charset="0"/>
              </a:rPr>
              <a:t>Man / Train / Equip / Output</a:t>
            </a:r>
          </a:p>
        </p:txBody>
      </p:sp>
      <p:sp>
        <p:nvSpPr>
          <p:cNvPr id="86" name="Curved Down Arrow 85"/>
          <p:cNvSpPr/>
          <p:nvPr/>
        </p:nvSpPr>
        <p:spPr bwMode="auto">
          <a:xfrm>
            <a:off x="3487198" y="950866"/>
            <a:ext cx="2409554" cy="1784867"/>
          </a:xfrm>
          <a:prstGeom prst="curvedDownArrow">
            <a:avLst>
              <a:gd name="adj1" fmla="val 27572"/>
              <a:gd name="adj2" fmla="val 45726"/>
              <a:gd name="adj3" fmla="val 25435"/>
            </a:avLst>
          </a:prstGeom>
          <a:gradFill flip="none" rotWithShape="1">
            <a:gsLst>
              <a:gs pos="33000">
                <a:schemeClr val="accent3">
                  <a:lumMod val="75000"/>
                </a:schemeClr>
              </a:gs>
              <a:gs pos="60000">
                <a:schemeClr val="bg1">
                  <a:lumMod val="50000"/>
                  <a:alpha val="9000"/>
                </a:schemeClr>
              </a:gs>
              <a:gs pos="100000">
                <a:schemeClr val="dk1">
                  <a:tint val="15000"/>
                  <a:satMod val="350000"/>
                </a:schemeClr>
              </a:gs>
            </a:gsLst>
            <a:path path="circle">
              <a:fillToRect l="100000" t="100000"/>
            </a:path>
            <a:tileRect r="-100000" b="-100000"/>
          </a:gradFill>
          <a:ln w="31750">
            <a:solidFill>
              <a:schemeClr val="tx1">
                <a:alpha val="32000"/>
              </a:schemeClr>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sp>
        <p:nvSpPr>
          <p:cNvPr id="46" name="TextBox 45"/>
          <p:cNvSpPr txBox="1"/>
          <p:nvPr/>
        </p:nvSpPr>
        <p:spPr>
          <a:xfrm>
            <a:off x="4016287" y="5133544"/>
            <a:ext cx="2776292" cy="646331"/>
          </a:xfrm>
          <a:prstGeom prst="rect">
            <a:avLst/>
          </a:prstGeom>
          <a:noFill/>
        </p:spPr>
        <p:txBody>
          <a:bodyPr wrap="square" rtlCol="0">
            <a:spAutoFit/>
          </a:bodyPr>
          <a:lstStyle/>
          <a:p>
            <a:pPr algn="ctr"/>
            <a:r>
              <a:rPr lang="en-US" sz="1200" b="1" dirty="0">
                <a:solidFill>
                  <a:srgbClr val="0000CC"/>
                </a:solidFill>
                <a:latin typeface="Times New Roman" pitchFamily="18" charset="0"/>
                <a:cs typeface="Times New Roman" pitchFamily="18" charset="0"/>
              </a:rPr>
              <a:t>RFFs / RFCs – Force Sourcing of Established USMC Current Capabilities</a:t>
            </a:r>
          </a:p>
        </p:txBody>
      </p:sp>
      <p:sp>
        <p:nvSpPr>
          <p:cNvPr id="47" name="TextBox 46"/>
          <p:cNvSpPr txBox="1"/>
          <p:nvPr/>
        </p:nvSpPr>
        <p:spPr>
          <a:xfrm>
            <a:off x="1188581" y="4892740"/>
            <a:ext cx="1182736" cy="1015663"/>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Requirements</a:t>
            </a:r>
          </a:p>
          <a:p>
            <a:pPr algn="ctr"/>
            <a:r>
              <a:rPr lang="en-US" b="1" dirty="0">
                <a:solidFill>
                  <a:srgbClr val="0000CC"/>
                </a:solidFill>
                <a:latin typeface="Times New Roman" pitchFamily="18" charset="0"/>
                <a:cs typeface="Times New Roman" pitchFamily="18" charset="0"/>
              </a:rPr>
              <a:t>Capability Development Structure &amp; Resources </a:t>
            </a:r>
          </a:p>
          <a:p>
            <a:pPr algn="ctr"/>
            <a:endParaRPr lang="en-US" b="1" dirty="0">
              <a:solidFill>
                <a:srgbClr val="0000CC"/>
              </a:solidFill>
              <a:latin typeface="Times New Roman" pitchFamily="18" charset="0"/>
              <a:cs typeface="Times New Roman" pitchFamily="18" charset="0"/>
            </a:endParaRPr>
          </a:p>
        </p:txBody>
      </p:sp>
      <p:sp>
        <p:nvSpPr>
          <p:cNvPr id="48" name="TextBox 47"/>
          <p:cNvSpPr txBox="1"/>
          <p:nvPr/>
        </p:nvSpPr>
        <p:spPr>
          <a:xfrm>
            <a:off x="6906093" y="5110032"/>
            <a:ext cx="2083835" cy="646331"/>
          </a:xfrm>
          <a:prstGeom prst="rect">
            <a:avLst/>
          </a:prstGeom>
          <a:noFill/>
        </p:spPr>
        <p:txBody>
          <a:bodyPr wrap="square" rtlCol="0">
            <a:spAutoFit/>
          </a:bodyPr>
          <a:lstStyle/>
          <a:p>
            <a:pPr algn="ctr"/>
            <a:r>
              <a:rPr lang="en-US" sz="1200" b="1" dirty="0">
                <a:solidFill>
                  <a:srgbClr val="0000CC"/>
                </a:solidFill>
                <a:latin typeface="Times New Roman" pitchFamily="18" charset="0"/>
                <a:cs typeface="Times New Roman" pitchFamily="18" charset="0"/>
              </a:rPr>
              <a:t>Mission Readiness Assessments</a:t>
            </a:r>
          </a:p>
          <a:p>
            <a:pPr algn="ctr"/>
            <a:r>
              <a:rPr lang="en-US" sz="1200" b="1" dirty="0">
                <a:solidFill>
                  <a:srgbClr val="0000CC"/>
                </a:solidFill>
                <a:latin typeface="Times New Roman" pitchFamily="18" charset="0"/>
                <a:cs typeface="Times New Roman" pitchFamily="18" charset="0"/>
              </a:rPr>
              <a:t>“Ready Force”</a:t>
            </a:r>
          </a:p>
        </p:txBody>
      </p:sp>
      <p:sp>
        <p:nvSpPr>
          <p:cNvPr id="37" name="Rounded Rectangle 36"/>
          <p:cNvSpPr/>
          <p:nvPr/>
        </p:nvSpPr>
        <p:spPr>
          <a:xfrm>
            <a:off x="1573075" y="5861236"/>
            <a:ext cx="5999754" cy="565583"/>
          </a:xfrm>
          <a:prstGeom prst="round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lIns="45720" rIns="45720" rtlCol="0" anchor="ctr" anchorCtr="0">
            <a:noAutofit/>
          </a:bodyPr>
          <a:lstStyle/>
          <a:p>
            <a:pPr algn="ctr"/>
            <a:r>
              <a:rPr lang="en-US" sz="1600" b="1" dirty="0">
                <a:latin typeface="Times New Roman" pitchFamily="18" charset="0"/>
                <a:cs typeface="Times New Roman" pitchFamily="18" charset="0"/>
              </a:rPr>
              <a:t>Mission Planning + Requirements + Capabilities + Resources =</a:t>
            </a:r>
          </a:p>
          <a:p>
            <a:pPr algn="ctr"/>
            <a:r>
              <a:rPr lang="en-US" sz="1600" b="1" dirty="0">
                <a:latin typeface="Times New Roman" pitchFamily="18" charset="0"/>
                <a:cs typeface="Times New Roman" pitchFamily="18" charset="0"/>
              </a:rPr>
              <a:t>Sourcing the Force and Reporting FMF Readiness in DRRS</a:t>
            </a:r>
            <a:endParaRPr lang="en-US" sz="2000" dirty="0"/>
          </a:p>
        </p:txBody>
      </p:sp>
      <p:sp>
        <p:nvSpPr>
          <p:cNvPr id="44" name="TextBox 126"/>
          <p:cNvSpPr txBox="1">
            <a:spLocks noChangeArrowheads="1"/>
          </p:cNvSpPr>
          <p:nvPr/>
        </p:nvSpPr>
        <p:spPr bwMode="auto">
          <a:xfrm>
            <a:off x="4041668" y="2806800"/>
            <a:ext cx="2560778" cy="430887"/>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Current Deployable and Ready Mission Forces METs/METLs</a:t>
            </a:r>
          </a:p>
        </p:txBody>
      </p:sp>
      <p:pic>
        <p:nvPicPr>
          <p:cNvPr id="4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520" y="3919070"/>
            <a:ext cx="868061" cy="867548"/>
          </a:xfrm>
          <a:prstGeom prst="rect">
            <a:avLst/>
          </a:prstGeom>
          <a:noFill/>
          <a:ln w="3175">
            <a:solidFill>
              <a:schemeClr val="tx1"/>
            </a:solidFill>
            <a:miter lim="800000"/>
            <a:headEnd/>
            <a:tailEnd/>
          </a:ln>
          <a:effectLst>
            <a:outerShdw dist="35921" dir="2700000" algn="ctr" rotWithShape="0">
              <a:srgbClr val="808080"/>
            </a:outerShdw>
          </a:effectLst>
        </p:spPr>
      </p:pic>
      <p:sp>
        <p:nvSpPr>
          <p:cNvPr id="55" name="TextBox 54"/>
          <p:cNvSpPr txBox="1"/>
          <p:nvPr/>
        </p:nvSpPr>
        <p:spPr>
          <a:xfrm>
            <a:off x="257687" y="4918909"/>
            <a:ext cx="982030" cy="584775"/>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USMC Missions</a:t>
            </a:r>
          </a:p>
          <a:p>
            <a:pPr algn="ctr"/>
            <a:r>
              <a:rPr lang="en-US" sz="1200" b="1" dirty="0">
                <a:solidFill>
                  <a:srgbClr val="0000CC"/>
                </a:solidFill>
                <a:latin typeface="Times New Roman" pitchFamily="18" charset="0"/>
                <a:cs typeface="Times New Roman" pitchFamily="18" charset="0"/>
              </a:rPr>
              <a:t> </a:t>
            </a:r>
          </a:p>
        </p:txBody>
      </p:sp>
      <p:sp>
        <p:nvSpPr>
          <p:cNvPr id="58" name="Flowchart: Document 57"/>
          <p:cNvSpPr/>
          <p:nvPr/>
        </p:nvSpPr>
        <p:spPr>
          <a:xfrm>
            <a:off x="6985037" y="2767489"/>
            <a:ext cx="1824856" cy="2325743"/>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dirty="0">
              <a:solidFill>
                <a:schemeClr val="tx1"/>
              </a:solidFill>
              <a:latin typeface="Times New Roman" pitchFamily="18" charset="0"/>
              <a:cs typeface="Times New Roman" pitchFamily="18" charset="0"/>
            </a:endParaRPr>
          </a:p>
        </p:txBody>
      </p:sp>
      <p:pic>
        <p:nvPicPr>
          <p:cNvPr id="54" name="Picture 3" descr="C:\Documents and Settings\User01\Local Settings\Temporary Internet Files\Content.IE5\0JAXMH8Z\MCj04352420000[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9922" y="3687300"/>
            <a:ext cx="1114967" cy="122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7004212" y="2798267"/>
            <a:ext cx="1767980" cy="830997"/>
          </a:xfrm>
          <a:prstGeom prst="rect">
            <a:avLst/>
          </a:prstGeom>
          <a:noFill/>
        </p:spPr>
        <p:txBody>
          <a:bodyPr wrap="square" rtlCol="0">
            <a:spAutoFit/>
          </a:bodyPr>
          <a:lstStyle/>
          <a:p>
            <a:pPr algn="ctr"/>
            <a:r>
              <a:rPr lang="en-US" sz="1600" b="1" dirty="0">
                <a:solidFill>
                  <a:srgbClr val="FF0000"/>
                </a:solidFill>
                <a:latin typeface="Times New Roman" pitchFamily="18" charset="0"/>
                <a:cs typeface="Times New Roman" pitchFamily="18" charset="0"/>
              </a:rPr>
              <a:t>USMC READINESS</a:t>
            </a:r>
          </a:p>
          <a:p>
            <a:pPr algn="ctr"/>
            <a:r>
              <a:rPr lang="en-US" sz="1600" b="1" dirty="0">
                <a:solidFill>
                  <a:srgbClr val="FF0000"/>
                </a:solidFill>
                <a:latin typeface="Times New Roman" pitchFamily="18" charset="0"/>
                <a:cs typeface="Times New Roman" pitchFamily="18" charset="0"/>
              </a:rPr>
              <a:t>DRRS Enterprise</a:t>
            </a:r>
          </a:p>
        </p:txBody>
      </p:sp>
      <p:pic>
        <p:nvPicPr>
          <p:cNvPr id="65" name="Picture 8" descr="C:\Documents and Settings\User01\Local Settings\Temporary Internet Files\Content.IE5\2JSTM34V\MCj0438064000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75735" y="4029795"/>
            <a:ext cx="809736" cy="8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26"/>
          <p:cNvSpPr txBox="1">
            <a:spLocks noChangeArrowheads="1"/>
          </p:cNvSpPr>
          <p:nvPr/>
        </p:nvSpPr>
        <p:spPr bwMode="auto">
          <a:xfrm>
            <a:off x="280050" y="3306974"/>
            <a:ext cx="3179336" cy="769441"/>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MCTL “Tasks” = METs / METLs (MCTIMS)</a:t>
            </a:r>
          </a:p>
          <a:p>
            <a:pPr algn="ctr"/>
            <a:r>
              <a:rPr lang="en-US" sz="1100" b="1" dirty="0">
                <a:latin typeface="Times New Roman" pitchFamily="18" charset="0"/>
                <a:cs typeface="Times New Roman" pitchFamily="18" charset="0"/>
              </a:rPr>
              <a:t>Structure = Mission Statement/T/O&amp;E (TFSMS)</a:t>
            </a:r>
          </a:p>
          <a:p>
            <a:pPr algn="ctr"/>
            <a:r>
              <a:rPr lang="en-US" sz="1100" b="1" dirty="0">
                <a:latin typeface="Times New Roman" pitchFamily="18" charset="0"/>
                <a:cs typeface="Times New Roman" pitchFamily="18" charset="0"/>
              </a:rPr>
              <a:t>Training = T&amp;R Manual (MCTIMS)</a:t>
            </a:r>
          </a:p>
          <a:p>
            <a:pPr algn="ctr"/>
            <a:endParaRPr lang="en-US" sz="1100" b="1" dirty="0">
              <a:latin typeface="Times New Roman" pitchFamily="18" charset="0"/>
              <a:cs typeface="Times New Roman" pitchFamily="18" charset="0"/>
            </a:endParaRPr>
          </a:p>
        </p:txBody>
      </p:sp>
      <p:sp>
        <p:nvSpPr>
          <p:cNvPr id="4" name="U-Turn Arrow 3"/>
          <p:cNvSpPr/>
          <p:nvPr/>
        </p:nvSpPr>
        <p:spPr>
          <a:xfrm flipH="1" flipV="1">
            <a:off x="49160" y="5418435"/>
            <a:ext cx="8940767" cy="443020"/>
          </a:xfrm>
          <a:prstGeom prst="uturnArrow">
            <a:avLst>
              <a:gd name="adj1" fmla="val 25000"/>
              <a:gd name="adj2" fmla="val 25000"/>
              <a:gd name="adj3" fmla="val 25000"/>
              <a:gd name="adj4" fmla="val 43750"/>
              <a:gd name="adj5" fmla="val 10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Up Arrow 1"/>
          <p:cNvSpPr/>
          <p:nvPr/>
        </p:nvSpPr>
        <p:spPr>
          <a:xfrm>
            <a:off x="28782" y="4004360"/>
            <a:ext cx="238127" cy="9784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Up Arrow 56"/>
          <p:cNvSpPr/>
          <p:nvPr/>
        </p:nvSpPr>
        <p:spPr>
          <a:xfrm rot="10800000">
            <a:off x="8786825" y="3870135"/>
            <a:ext cx="238127" cy="9784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ent Arrow 2"/>
          <p:cNvSpPr/>
          <p:nvPr/>
        </p:nvSpPr>
        <p:spPr>
          <a:xfrm>
            <a:off x="107497" y="2405798"/>
            <a:ext cx="813816" cy="868680"/>
          </a:xfrm>
          <a:prstGeom prst="bentArrow">
            <a:avLst>
              <a:gd name="adj1" fmla="val 1563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Bent Arrow 68"/>
          <p:cNvSpPr/>
          <p:nvPr/>
        </p:nvSpPr>
        <p:spPr>
          <a:xfrm rot="5400000">
            <a:off x="8257592" y="2557740"/>
            <a:ext cx="813816" cy="868680"/>
          </a:xfrm>
          <a:prstGeom prst="bentArrow">
            <a:avLst>
              <a:gd name="adj1" fmla="val 1563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3" name="Picture 2" descr="D:\Documents and Settings\maryroi.goldman\My Documents\My Pictures\MSHARP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98126" y="4443212"/>
            <a:ext cx="665418" cy="649651"/>
          </a:xfrm>
          <a:prstGeom prst="rect">
            <a:avLst/>
          </a:prstGeom>
          <a:noFill/>
          <a:ln>
            <a:solidFill>
              <a:schemeClr val="tx1"/>
            </a:solidFill>
          </a:ln>
        </p:spPr>
      </p:pic>
      <p:sp>
        <p:nvSpPr>
          <p:cNvPr id="7" name="Footer Placeholder 6"/>
          <p:cNvSpPr>
            <a:spLocks noGrp="1"/>
          </p:cNvSpPr>
          <p:nvPr>
            <p:ph type="ftr" sz="quarter" idx="11"/>
          </p:nvPr>
        </p:nvSpPr>
        <p:spPr>
          <a:xfrm>
            <a:off x="-26901" y="6455936"/>
            <a:ext cx="3219123" cy="365125"/>
          </a:xfrm>
        </p:spPr>
        <p:txBody>
          <a:bodyPr/>
          <a:lstStyle/>
          <a:p>
            <a:r>
              <a:rPr lang="en-US">
                <a:solidFill>
                  <a:schemeClr val="tx1"/>
                </a:solidFill>
              </a:rPr>
              <a:t>MAR 2025-CUI</a:t>
            </a:r>
            <a:endParaRPr lang="en-US" dirty="0">
              <a:solidFill>
                <a:schemeClr val="tx1"/>
              </a:solidFill>
            </a:endParaRPr>
          </a:p>
        </p:txBody>
      </p:sp>
      <p:pic>
        <p:nvPicPr>
          <p:cNvPr id="72"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16287" y="3659903"/>
            <a:ext cx="888329" cy="915832"/>
          </a:xfrm>
          <a:prstGeom prst="rect">
            <a:avLst/>
          </a:prstGeom>
          <a:noFill/>
          <a:ln w="3175">
            <a:solidFill>
              <a:schemeClr val="tx1"/>
            </a:solidFill>
            <a:miter lim="800000"/>
            <a:headEnd/>
            <a:tailEnd/>
          </a:ln>
          <a:effectLst>
            <a:outerShdw dist="35921" dir="2700000" algn="ctr" rotWithShape="0">
              <a:srgbClr val="808080"/>
            </a:outerShdw>
          </a:effectLst>
        </p:spPr>
      </p:pic>
      <p:sp>
        <p:nvSpPr>
          <p:cNvPr id="6" name="TextBox 5">
            <a:extLst>
              <a:ext uri="{FF2B5EF4-FFF2-40B4-BE49-F238E27FC236}">
                <a16:creationId xmlns:a16="http://schemas.microsoft.com/office/drawing/2014/main" id="{8DC19F2A-9F97-C912-3830-2DC463F324F2}"/>
              </a:ext>
            </a:extLst>
          </p:cNvPr>
          <p:cNvSpPr txBox="1"/>
          <p:nvPr/>
        </p:nvSpPr>
        <p:spPr>
          <a:xfrm>
            <a:off x="2264378" y="4926361"/>
            <a:ext cx="1182736" cy="553998"/>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Education</a:t>
            </a:r>
          </a:p>
          <a:p>
            <a:pPr algn="ctr"/>
            <a:r>
              <a:rPr lang="en-US" b="1" dirty="0">
                <a:solidFill>
                  <a:srgbClr val="0000CC"/>
                </a:solidFill>
                <a:latin typeface="Times New Roman" pitchFamily="18" charset="0"/>
                <a:cs typeface="Times New Roman" pitchFamily="18" charset="0"/>
              </a:rPr>
              <a:t>POIs</a:t>
            </a:r>
          </a:p>
          <a:p>
            <a:pPr algn="ctr"/>
            <a:r>
              <a:rPr lang="en-US" b="1" dirty="0">
                <a:solidFill>
                  <a:srgbClr val="0000CC"/>
                </a:solidFill>
                <a:latin typeface="Times New Roman" pitchFamily="18" charset="0"/>
                <a:cs typeface="Times New Roman" pitchFamily="18" charset="0"/>
              </a:rPr>
              <a:t>Training</a:t>
            </a:r>
          </a:p>
        </p:txBody>
      </p:sp>
      <p:sp>
        <p:nvSpPr>
          <p:cNvPr id="5" name="Slide Number Placeholder 4">
            <a:extLst>
              <a:ext uri="{FF2B5EF4-FFF2-40B4-BE49-F238E27FC236}">
                <a16:creationId xmlns:a16="http://schemas.microsoft.com/office/drawing/2014/main" id="{C17E5F8A-B636-B153-E9CA-3DCC7305D067}"/>
              </a:ext>
            </a:extLst>
          </p:cNvPr>
          <p:cNvSpPr>
            <a:spLocks noGrp="1"/>
          </p:cNvSpPr>
          <p:nvPr>
            <p:ph type="sldNum" sz="quarter" idx="12"/>
          </p:nvPr>
        </p:nvSpPr>
        <p:spPr/>
        <p:txBody>
          <a:bodyPr/>
          <a:lstStyle/>
          <a:p>
            <a:fld id="{8E4EDD86-0069-4FE8-945C-33E393EACC8C}" type="slidenum">
              <a:rPr lang="en-US" smtClean="0">
                <a:solidFill>
                  <a:schemeClr val="tx1"/>
                </a:solidFill>
              </a:rPr>
              <a:pPr/>
              <a:t>4</a:t>
            </a:fld>
            <a:endParaRPr lang="en-US" dirty="0">
              <a:solidFill>
                <a:schemeClr val="tx1"/>
              </a:solidFill>
            </a:endParaRPr>
          </a:p>
        </p:txBody>
      </p:sp>
      <p:pic>
        <p:nvPicPr>
          <p:cNvPr id="9" name="Picture 8" descr="Logo&#10;&#10;Description automatically generated">
            <a:extLst>
              <a:ext uri="{FF2B5EF4-FFF2-40B4-BE49-F238E27FC236}">
                <a16:creationId xmlns:a16="http://schemas.microsoft.com/office/drawing/2014/main" id="{84D27C1A-4A8D-E63D-2EBF-9DDDCC20E5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3944" y="3920049"/>
            <a:ext cx="980052" cy="980052"/>
          </a:xfrm>
          <a:prstGeom prst="rect">
            <a:avLst/>
          </a:prstGeom>
        </p:spPr>
      </p:pic>
      <p:pic>
        <p:nvPicPr>
          <p:cNvPr id="10" name="Picture 9" descr="Logo&#10;&#10;Description automatically generated">
            <a:extLst>
              <a:ext uri="{FF2B5EF4-FFF2-40B4-BE49-F238E27FC236}">
                <a16:creationId xmlns:a16="http://schemas.microsoft.com/office/drawing/2014/main" id="{6339EEDA-E121-7E63-E0C3-AAD6A7A0A2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6481" y="3857808"/>
            <a:ext cx="1015511" cy="1015511"/>
          </a:xfrm>
          <a:prstGeom prst="rect">
            <a:avLst/>
          </a:prstGeom>
        </p:spPr>
      </p:pic>
      <p:pic>
        <p:nvPicPr>
          <p:cNvPr id="11" name="Picture 10">
            <a:extLst>
              <a:ext uri="{FF2B5EF4-FFF2-40B4-BE49-F238E27FC236}">
                <a16:creationId xmlns:a16="http://schemas.microsoft.com/office/drawing/2014/main" id="{4651B80C-AC9B-5A0A-87CD-A8EA1D5B97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1164" y="4369079"/>
            <a:ext cx="953051" cy="848893"/>
          </a:xfrm>
          <a:prstGeom prst="rect">
            <a:avLst/>
          </a:prstGeom>
        </p:spPr>
      </p:pic>
      <p:pic>
        <p:nvPicPr>
          <p:cNvPr id="12" name="Picture 11" descr="Logo&#10;&#10;Description automatically generated">
            <a:extLst>
              <a:ext uri="{FF2B5EF4-FFF2-40B4-BE49-F238E27FC236}">
                <a16:creationId xmlns:a16="http://schemas.microsoft.com/office/drawing/2014/main" id="{F8CBD70B-9163-AABE-C052-370E09B114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03478" y="4367700"/>
            <a:ext cx="931296" cy="934851"/>
          </a:xfrm>
          <a:prstGeom prst="rect">
            <a:avLst/>
          </a:prstGeom>
        </p:spPr>
      </p:pic>
    </p:spTree>
    <p:extLst>
      <p:ext uri="{BB962C8B-B14F-4D97-AF65-F5344CB8AC3E}">
        <p14:creationId xmlns:p14="http://schemas.microsoft.com/office/powerpoint/2010/main" val="634899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D9D6F5-4E07-DAA9-43CC-0D56597CB8FF}"/>
              </a:ext>
            </a:extLst>
          </p:cNvPr>
          <p:cNvSpPr>
            <a:spLocks noGrp="1"/>
          </p:cNvSpPr>
          <p:nvPr>
            <p:ph type="ftr" sz="quarter" idx="11"/>
          </p:nvPr>
        </p:nvSpPr>
        <p:spPr>
          <a:xfrm>
            <a:off x="0" y="6356349"/>
            <a:ext cx="2133601" cy="365125"/>
          </a:xfrm>
        </p:spPr>
        <p:txBody>
          <a:bodyPr/>
          <a:lstStyle/>
          <a:p>
            <a:r>
              <a:rPr lang="en-US">
                <a:solidFill>
                  <a:schemeClr val="tx1"/>
                </a:solidFill>
              </a:rPr>
              <a:t>MAR 2025-CUI</a:t>
            </a:r>
            <a:endParaRPr lang="en-US" dirty="0">
              <a:solidFill>
                <a:schemeClr val="tx1"/>
              </a:solidFill>
            </a:endParaRPr>
          </a:p>
        </p:txBody>
      </p:sp>
      <p:pic>
        <p:nvPicPr>
          <p:cNvPr id="4" name="Picture 3">
            <a:extLst>
              <a:ext uri="{FF2B5EF4-FFF2-40B4-BE49-F238E27FC236}">
                <a16:creationId xmlns:a16="http://schemas.microsoft.com/office/drawing/2014/main" id="{22369C1F-E15C-5764-6A39-07536557A3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1455619"/>
            <a:ext cx="7743825" cy="4953089"/>
          </a:xfrm>
          <a:prstGeom prst="rect">
            <a:avLst/>
          </a:prstGeom>
        </p:spPr>
      </p:pic>
      <p:pic>
        <p:nvPicPr>
          <p:cNvPr id="7" name="Picture 6">
            <a:extLst>
              <a:ext uri="{FF2B5EF4-FFF2-40B4-BE49-F238E27FC236}">
                <a16:creationId xmlns:a16="http://schemas.microsoft.com/office/drawing/2014/main" id="{04467C48-BA1D-FA5F-9813-523D59539E64}"/>
              </a:ext>
            </a:extLst>
          </p:cNvPr>
          <p:cNvPicPr>
            <a:picLocks noChangeAspect="1"/>
          </p:cNvPicPr>
          <p:nvPr/>
        </p:nvPicPr>
        <p:blipFill rotWithShape="1">
          <a:blip r:embed="rId3"/>
          <a:srcRect l="7570" t="11435" r="75421" b="24006"/>
          <a:stretch/>
        </p:blipFill>
        <p:spPr>
          <a:xfrm>
            <a:off x="3546506" y="2605829"/>
            <a:ext cx="5004898" cy="3955189"/>
          </a:xfrm>
          <a:prstGeom prst="rect">
            <a:avLst/>
          </a:prstGeom>
          <a:ln w="31750">
            <a:solidFill>
              <a:srgbClr val="FF0000"/>
            </a:solidFill>
          </a:ln>
        </p:spPr>
      </p:pic>
      <p:sp>
        <p:nvSpPr>
          <p:cNvPr id="8" name="AutoShape 13">
            <a:extLst>
              <a:ext uri="{FF2B5EF4-FFF2-40B4-BE49-F238E27FC236}">
                <a16:creationId xmlns:a16="http://schemas.microsoft.com/office/drawing/2014/main" id="{1C4B83A6-C450-76C9-6642-C1E9097FF107}"/>
              </a:ext>
            </a:extLst>
          </p:cNvPr>
          <p:cNvSpPr>
            <a:spLocks noChangeArrowheads="1"/>
          </p:cNvSpPr>
          <p:nvPr/>
        </p:nvSpPr>
        <p:spPr bwMode="auto">
          <a:xfrm>
            <a:off x="2726131" y="3841478"/>
            <a:ext cx="1200916" cy="116140"/>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9" name="Rectangle 2">
            <a:extLst>
              <a:ext uri="{FF2B5EF4-FFF2-40B4-BE49-F238E27FC236}">
                <a16:creationId xmlns:a16="http://schemas.microsoft.com/office/drawing/2014/main" id="{8FAB8928-0700-F60A-89CA-6FD9751428FB}"/>
              </a:ext>
            </a:extLst>
          </p:cNvPr>
          <p:cNvSpPr txBox="1">
            <a:spLocks noChangeArrowheads="1"/>
          </p:cNvSpPr>
          <p:nvPr/>
        </p:nvSpPr>
        <p:spPr>
          <a:xfrm>
            <a:off x="0" y="21265"/>
            <a:ext cx="9144000" cy="1114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a:t>
            </a:r>
          </a:p>
          <a:p>
            <a:r>
              <a:rPr lang="en-US" sz="2400" b="1" dirty="0">
                <a:latin typeface="Arial" charset="0"/>
                <a:cs typeface="Times New Roman" pitchFamily="18" charset="0"/>
              </a:rPr>
              <a:t>Task Sets/METLs / Community Reports</a:t>
            </a:r>
          </a:p>
        </p:txBody>
      </p:sp>
      <p:sp>
        <p:nvSpPr>
          <p:cNvPr id="3" name="Slide Number Placeholder 2">
            <a:extLst>
              <a:ext uri="{FF2B5EF4-FFF2-40B4-BE49-F238E27FC236}">
                <a16:creationId xmlns:a16="http://schemas.microsoft.com/office/drawing/2014/main" id="{9DFF1EBB-7107-A26E-52AE-BBA611B89F43}"/>
              </a:ext>
            </a:extLst>
          </p:cNvPr>
          <p:cNvSpPr>
            <a:spLocks noGrp="1"/>
          </p:cNvSpPr>
          <p:nvPr>
            <p:ph type="sldNum" sz="quarter" idx="12"/>
          </p:nvPr>
        </p:nvSpPr>
        <p:spPr/>
        <p:txBody>
          <a:bodyPr/>
          <a:lstStyle/>
          <a:p>
            <a:fld id="{57D7F152-42F7-4C0B-ACE2-8696607C202E}" type="slidenum">
              <a:rPr lang="en-US" smtClean="0">
                <a:solidFill>
                  <a:schemeClr val="tx1"/>
                </a:solidFill>
              </a:rPr>
              <a:pPr/>
              <a:t>40</a:t>
            </a:fld>
            <a:endParaRPr lang="en-US" dirty="0">
              <a:solidFill>
                <a:schemeClr val="tx1"/>
              </a:solidFill>
            </a:endParaRPr>
          </a:p>
        </p:txBody>
      </p:sp>
    </p:spTree>
    <p:extLst>
      <p:ext uri="{BB962C8B-B14F-4D97-AF65-F5344CB8AC3E}">
        <p14:creationId xmlns:p14="http://schemas.microsoft.com/office/powerpoint/2010/main" val="3716710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1F9FAD-F32E-0B69-86A3-3DEB6D933B5A}"/>
              </a:ext>
            </a:extLst>
          </p:cNvPr>
          <p:cNvSpPr>
            <a:spLocks noGrp="1"/>
          </p:cNvSpPr>
          <p:nvPr>
            <p:ph type="ftr" sz="quarter" idx="11"/>
          </p:nvPr>
        </p:nvSpPr>
        <p:spPr>
          <a:xfrm>
            <a:off x="196554" y="6337537"/>
            <a:ext cx="2279923" cy="365125"/>
          </a:xfrm>
        </p:spPr>
        <p:txBody>
          <a:bodyPr/>
          <a:lstStyle/>
          <a:p>
            <a:r>
              <a:rPr lang="en-US">
                <a:solidFill>
                  <a:schemeClr val="tx1"/>
                </a:solidFill>
              </a:rPr>
              <a:t>MAR 2025-CUI</a:t>
            </a:r>
            <a:endParaRPr lang="en-US" dirty="0">
              <a:solidFill>
                <a:schemeClr val="tx1"/>
              </a:solidFill>
            </a:endParaRPr>
          </a:p>
        </p:txBody>
      </p:sp>
      <p:pic>
        <p:nvPicPr>
          <p:cNvPr id="5" name="Picture 4">
            <a:extLst>
              <a:ext uri="{FF2B5EF4-FFF2-40B4-BE49-F238E27FC236}">
                <a16:creationId xmlns:a16="http://schemas.microsoft.com/office/drawing/2014/main" id="{21350162-E02E-8B75-B171-4F7A3BB6D2CF}"/>
              </a:ext>
            </a:extLst>
          </p:cNvPr>
          <p:cNvPicPr>
            <a:picLocks noChangeAspect="1"/>
          </p:cNvPicPr>
          <p:nvPr/>
        </p:nvPicPr>
        <p:blipFill rotWithShape="1">
          <a:blip r:embed="rId2"/>
          <a:srcRect l="15234" t="24113" r="62336" b="15400"/>
          <a:stretch/>
        </p:blipFill>
        <p:spPr>
          <a:xfrm>
            <a:off x="378866" y="1538243"/>
            <a:ext cx="2895599" cy="4127619"/>
          </a:xfrm>
          <a:prstGeom prst="rect">
            <a:avLst/>
          </a:prstGeom>
          <a:ln w="25400">
            <a:solidFill>
              <a:srgbClr val="FF0000"/>
            </a:solidFill>
          </a:ln>
        </p:spPr>
      </p:pic>
      <p:pic>
        <p:nvPicPr>
          <p:cNvPr id="7" name="Picture 6">
            <a:extLst>
              <a:ext uri="{FF2B5EF4-FFF2-40B4-BE49-F238E27FC236}">
                <a16:creationId xmlns:a16="http://schemas.microsoft.com/office/drawing/2014/main" id="{E7E8E0F8-B4A2-10CD-0FCA-3D06AD7FA620}"/>
              </a:ext>
            </a:extLst>
          </p:cNvPr>
          <p:cNvPicPr>
            <a:picLocks noChangeAspect="1"/>
          </p:cNvPicPr>
          <p:nvPr/>
        </p:nvPicPr>
        <p:blipFill rotWithShape="1">
          <a:blip r:embed="rId3"/>
          <a:srcRect l="15607" t="18884" r="63365" b="4687"/>
          <a:stretch/>
        </p:blipFill>
        <p:spPr>
          <a:xfrm>
            <a:off x="2973935" y="1913398"/>
            <a:ext cx="3045864" cy="3922520"/>
          </a:xfrm>
          <a:prstGeom prst="rect">
            <a:avLst/>
          </a:prstGeom>
          <a:ln w="25400">
            <a:solidFill>
              <a:srgbClr val="FF0000"/>
            </a:solidFill>
          </a:ln>
        </p:spPr>
      </p:pic>
      <p:pic>
        <p:nvPicPr>
          <p:cNvPr id="9" name="Picture 8">
            <a:extLst>
              <a:ext uri="{FF2B5EF4-FFF2-40B4-BE49-F238E27FC236}">
                <a16:creationId xmlns:a16="http://schemas.microsoft.com/office/drawing/2014/main" id="{168FCD2D-F161-662C-2B9F-E331B733061B}"/>
              </a:ext>
            </a:extLst>
          </p:cNvPr>
          <p:cNvPicPr>
            <a:picLocks noChangeAspect="1"/>
          </p:cNvPicPr>
          <p:nvPr/>
        </p:nvPicPr>
        <p:blipFill rotWithShape="1">
          <a:blip r:embed="rId4"/>
          <a:srcRect l="17197" t="17643" r="64766" b="14074"/>
          <a:stretch/>
        </p:blipFill>
        <p:spPr>
          <a:xfrm>
            <a:off x="5869535" y="2572283"/>
            <a:ext cx="2895599" cy="3435409"/>
          </a:xfrm>
          <a:prstGeom prst="rect">
            <a:avLst/>
          </a:prstGeom>
          <a:ln w="25400">
            <a:solidFill>
              <a:srgbClr val="FF0000"/>
            </a:solidFill>
          </a:ln>
        </p:spPr>
      </p:pic>
      <p:sp>
        <p:nvSpPr>
          <p:cNvPr id="10" name="AutoShape 13">
            <a:extLst>
              <a:ext uri="{FF2B5EF4-FFF2-40B4-BE49-F238E27FC236}">
                <a16:creationId xmlns:a16="http://schemas.microsoft.com/office/drawing/2014/main" id="{C4172CBD-8885-9664-D3D7-E00E77BB6799}"/>
              </a:ext>
            </a:extLst>
          </p:cNvPr>
          <p:cNvSpPr>
            <a:spLocks noChangeArrowheads="1"/>
          </p:cNvSpPr>
          <p:nvPr/>
        </p:nvSpPr>
        <p:spPr bwMode="auto">
          <a:xfrm rot="19744435">
            <a:off x="2463111" y="4424015"/>
            <a:ext cx="921237" cy="202825"/>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11" name="Oval 10">
            <a:extLst>
              <a:ext uri="{FF2B5EF4-FFF2-40B4-BE49-F238E27FC236}">
                <a16:creationId xmlns:a16="http://schemas.microsoft.com/office/drawing/2014/main" id="{26B3E417-74B3-21F6-ACC1-E7313D40CEEB}"/>
              </a:ext>
            </a:extLst>
          </p:cNvPr>
          <p:cNvSpPr/>
          <p:nvPr/>
        </p:nvSpPr>
        <p:spPr>
          <a:xfrm>
            <a:off x="479277" y="4785643"/>
            <a:ext cx="2394247" cy="222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AA3F5D13-A396-4D0B-9995-0D3CF5335571}"/>
              </a:ext>
            </a:extLst>
          </p:cNvPr>
          <p:cNvSpPr txBox="1">
            <a:spLocks noChangeArrowheads="1"/>
          </p:cNvSpPr>
          <p:nvPr/>
        </p:nvSpPr>
        <p:spPr>
          <a:xfrm>
            <a:off x="-1" y="-104775"/>
            <a:ext cx="9116829" cy="1619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METL Reports</a:t>
            </a:r>
          </a:p>
          <a:p>
            <a:r>
              <a:rPr lang="en-US" sz="2000" b="1" dirty="0">
                <a:latin typeface="Arial" charset="0"/>
                <a:cs typeface="Times New Roman" pitchFamily="18" charset="0"/>
              </a:rPr>
              <a:t>Org UIC / METL / MET Summary:  </a:t>
            </a:r>
          </a:p>
          <a:p>
            <a:r>
              <a:rPr lang="en-US" sz="2000" b="1" dirty="0">
                <a:latin typeface="Arial" charset="0"/>
                <a:cs typeface="Times New Roman" pitchFamily="18" charset="0"/>
              </a:rPr>
              <a:t>Baseline/Advanced Capability Statement, </a:t>
            </a:r>
          </a:p>
          <a:p>
            <a:r>
              <a:rPr lang="en-US" sz="2000" b="1" dirty="0">
                <a:latin typeface="Arial" charset="0"/>
                <a:cs typeface="Times New Roman" pitchFamily="18" charset="0"/>
              </a:rPr>
              <a:t>Personnel, Equipment, Training and Output</a:t>
            </a:r>
          </a:p>
        </p:txBody>
      </p:sp>
      <p:pic>
        <p:nvPicPr>
          <p:cNvPr id="13" name="Picture 12">
            <a:extLst>
              <a:ext uri="{FF2B5EF4-FFF2-40B4-BE49-F238E27FC236}">
                <a16:creationId xmlns:a16="http://schemas.microsoft.com/office/drawing/2014/main" id="{05918F16-1CB8-41DC-9DCD-B7CC84E82C0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3B0CAF60-16D8-A3C2-81AE-FE2227CA9485}"/>
              </a:ext>
            </a:extLst>
          </p:cNvPr>
          <p:cNvSpPr>
            <a:spLocks noGrp="1"/>
          </p:cNvSpPr>
          <p:nvPr>
            <p:ph type="sldNum" sz="quarter" idx="12"/>
          </p:nvPr>
        </p:nvSpPr>
        <p:spPr/>
        <p:txBody>
          <a:bodyPr/>
          <a:lstStyle/>
          <a:p>
            <a:fld id="{57D7F152-42F7-4C0B-ACE2-8696607C202E}" type="slidenum">
              <a:rPr lang="en-US" smtClean="0">
                <a:solidFill>
                  <a:schemeClr val="tx1"/>
                </a:solidFill>
              </a:rPr>
              <a:pPr/>
              <a:t>41</a:t>
            </a:fld>
            <a:endParaRPr lang="en-US" dirty="0">
              <a:solidFill>
                <a:schemeClr val="tx1"/>
              </a:solidFill>
            </a:endParaRPr>
          </a:p>
        </p:txBody>
      </p:sp>
    </p:spTree>
    <p:extLst>
      <p:ext uri="{BB962C8B-B14F-4D97-AF65-F5344CB8AC3E}">
        <p14:creationId xmlns:p14="http://schemas.microsoft.com/office/powerpoint/2010/main" val="1234316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92F4D8-C510-6FC9-D822-29821DD7D972}"/>
              </a:ext>
            </a:extLst>
          </p:cNvPr>
          <p:cNvSpPr>
            <a:spLocks noGrp="1"/>
          </p:cNvSpPr>
          <p:nvPr>
            <p:ph type="ftr" sz="quarter" idx="11"/>
          </p:nvPr>
        </p:nvSpPr>
        <p:spPr>
          <a:xfrm>
            <a:off x="0" y="6350000"/>
            <a:ext cx="3047499" cy="365125"/>
          </a:xfrm>
        </p:spPr>
        <p:txBody>
          <a:bodyPr/>
          <a:lstStyle/>
          <a:p>
            <a:r>
              <a:rPr lang="en-US">
                <a:solidFill>
                  <a:schemeClr val="tx1"/>
                </a:solidFill>
              </a:rPr>
              <a:t>MAR 2025-CUI</a:t>
            </a:r>
            <a:endParaRPr lang="en-US" dirty="0">
              <a:solidFill>
                <a:schemeClr val="tx1"/>
              </a:solidFill>
            </a:endParaRPr>
          </a:p>
        </p:txBody>
      </p:sp>
      <p:pic>
        <p:nvPicPr>
          <p:cNvPr id="5" name="Picture 4">
            <a:extLst>
              <a:ext uri="{FF2B5EF4-FFF2-40B4-BE49-F238E27FC236}">
                <a16:creationId xmlns:a16="http://schemas.microsoft.com/office/drawing/2014/main" id="{EA646C33-FDB0-0B28-7CDE-3BF9AF7669F3}"/>
              </a:ext>
            </a:extLst>
          </p:cNvPr>
          <p:cNvPicPr>
            <a:picLocks noChangeAspect="1"/>
          </p:cNvPicPr>
          <p:nvPr/>
        </p:nvPicPr>
        <p:blipFill rotWithShape="1">
          <a:blip r:embed="rId2"/>
          <a:srcRect l="9813" t="12057" r="71308" b="15005"/>
          <a:stretch/>
        </p:blipFill>
        <p:spPr>
          <a:xfrm>
            <a:off x="299102" y="1551922"/>
            <a:ext cx="2563739" cy="3789199"/>
          </a:xfrm>
          <a:prstGeom prst="rect">
            <a:avLst/>
          </a:prstGeom>
          <a:ln w="25400">
            <a:solidFill>
              <a:srgbClr val="FF0000"/>
            </a:solidFill>
          </a:ln>
        </p:spPr>
      </p:pic>
      <p:pic>
        <p:nvPicPr>
          <p:cNvPr id="7" name="Picture 6">
            <a:extLst>
              <a:ext uri="{FF2B5EF4-FFF2-40B4-BE49-F238E27FC236}">
                <a16:creationId xmlns:a16="http://schemas.microsoft.com/office/drawing/2014/main" id="{A56DE5A4-BF10-EC7E-7102-BC840A7155FD}"/>
              </a:ext>
            </a:extLst>
          </p:cNvPr>
          <p:cNvPicPr>
            <a:picLocks noChangeAspect="1"/>
          </p:cNvPicPr>
          <p:nvPr/>
        </p:nvPicPr>
        <p:blipFill rotWithShape="1">
          <a:blip r:embed="rId3"/>
          <a:srcRect l="9813" t="12057" r="57290" b="9107"/>
          <a:stretch/>
        </p:blipFill>
        <p:spPr>
          <a:xfrm>
            <a:off x="3202356" y="1551922"/>
            <a:ext cx="4103406" cy="2804669"/>
          </a:xfrm>
          <a:prstGeom prst="rect">
            <a:avLst/>
          </a:prstGeom>
          <a:ln w="25400">
            <a:solidFill>
              <a:srgbClr val="FF0000"/>
            </a:solidFill>
          </a:ln>
        </p:spPr>
      </p:pic>
      <p:pic>
        <p:nvPicPr>
          <p:cNvPr id="11" name="Picture 10">
            <a:extLst>
              <a:ext uri="{FF2B5EF4-FFF2-40B4-BE49-F238E27FC236}">
                <a16:creationId xmlns:a16="http://schemas.microsoft.com/office/drawing/2014/main" id="{7F54BEB0-CD37-34C5-A653-2D06C5D4433A}"/>
              </a:ext>
            </a:extLst>
          </p:cNvPr>
          <p:cNvPicPr>
            <a:picLocks noChangeAspect="1"/>
          </p:cNvPicPr>
          <p:nvPr/>
        </p:nvPicPr>
        <p:blipFill rotWithShape="1">
          <a:blip r:embed="rId4"/>
          <a:srcRect t="15160" r="47664" b="6004"/>
          <a:stretch/>
        </p:blipFill>
        <p:spPr>
          <a:xfrm>
            <a:off x="4572000" y="2808605"/>
            <a:ext cx="3783296" cy="2337275"/>
          </a:xfrm>
          <a:prstGeom prst="rect">
            <a:avLst/>
          </a:prstGeom>
          <a:ln w="25400">
            <a:solidFill>
              <a:srgbClr val="FF0000"/>
            </a:solidFill>
          </a:ln>
        </p:spPr>
      </p:pic>
      <p:pic>
        <p:nvPicPr>
          <p:cNvPr id="13" name="Picture 12">
            <a:extLst>
              <a:ext uri="{FF2B5EF4-FFF2-40B4-BE49-F238E27FC236}">
                <a16:creationId xmlns:a16="http://schemas.microsoft.com/office/drawing/2014/main" id="{6E594870-6DEC-F69D-168D-645F3D71CFE2}"/>
              </a:ext>
            </a:extLst>
          </p:cNvPr>
          <p:cNvPicPr>
            <a:picLocks noChangeAspect="1"/>
          </p:cNvPicPr>
          <p:nvPr/>
        </p:nvPicPr>
        <p:blipFill rotWithShape="1">
          <a:blip r:embed="rId5"/>
          <a:srcRect l="14221" t="8022" r="54112" b="33938"/>
          <a:stretch/>
        </p:blipFill>
        <p:spPr>
          <a:xfrm>
            <a:off x="5134418" y="3818353"/>
            <a:ext cx="3783296" cy="2337275"/>
          </a:xfrm>
          <a:prstGeom prst="rect">
            <a:avLst/>
          </a:prstGeom>
          <a:ln w="25400">
            <a:solidFill>
              <a:srgbClr val="FF0000"/>
            </a:solidFill>
          </a:ln>
        </p:spPr>
      </p:pic>
      <p:sp>
        <p:nvSpPr>
          <p:cNvPr id="14" name="Rectangle 2">
            <a:extLst>
              <a:ext uri="{FF2B5EF4-FFF2-40B4-BE49-F238E27FC236}">
                <a16:creationId xmlns:a16="http://schemas.microsoft.com/office/drawing/2014/main" id="{DF17235E-2B2C-155B-10EE-C3F2B540469C}"/>
              </a:ext>
            </a:extLst>
          </p:cNvPr>
          <p:cNvSpPr txBox="1">
            <a:spLocks noChangeArrowheads="1"/>
          </p:cNvSpPr>
          <p:nvPr/>
        </p:nvSpPr>
        <p:spPr>
          <a:xfrm>
            <a:off x="1" y="-104775"/>
            <a:ext cx="9116828" cy="1619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a:t>
            </a:r>
          </a:p>
          <a:p>
            <a:r>
              <a:rPr lang="en-US" sz="2400" b="1" dirty="0">
                <a:latin typeface="Arial" charset="0"/>
                <a:cs typeface="Times New Roman" pitchFamily="18" charset="0"/>
              </a:rPr>
              <a:t>Task Sets/METLs, T&amp;R Manual, </a:t>
            </a:r>
          </a:p>
          <a:p>
            <a:r>
              <a:rPr lang="en-US" sz="2400" b="1" dirty="0">
                <a:latin typeface="Arial" charset="0"/>
                <a:cs typeface="Times New Roman" pitchFamily="18" charset="0"/>
              </a:rPr>
              <a:t>Community Training Events</a:t>
            </a:r>
          </a:p>
        </p:txBody>
      </p:sp>
      <p:sp>
        <p:nvSpPr>
          <p:cNvPr id="15" name="AutoShape 13">
            <a:extLst>
              <a:ext uri="{FF2B5EF4-FFF2-40B4-BE49-F238E27FC236}">
                <a16:creationId xmlns:a16="http://schemas.microsoft.com/office/drawing/2014/main" id="{274830B9-676A-CE0E-6BBF-A5D5A5121237}"/>
              </a:ext>
            </a:extLst>
          </p:cNvPr>
          <p:cNvSpPr>
            <a:spLocks noChangeArrowheads="1"/>
          </p:cNvSpPr>
          <p:nvPr/>
        </p:nvSpPr>
        <p:spPr bwMode="auto">
          <a:xfrm>
            <a:off x="695325" y="5457825"/>
            <a:ext cx="2047875" cy="276225"/>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pic>
        <p:nvPicPr>
          <p:cNvPr id="16" name="Picture 15">
            <a:extLst>
              <a:ext uri="{FF2B5EF4-FFF2-40B4-BE49-F238E27FC236}">
                <a16:creationId xmlns:a16="http://schemas.microsoft.com/office/drawing/2014/main" id="{6B46F320-1663-F702-F1BA-329C8E32639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CC57CFC5-E00B-3330-24B3-ECC8B12065BE}"/>
              </a:ext>
            </a:extLst>
          </p:cNvPr>
          <p:cNvSpPr>
            <a:spLocks noGrp="1"/>
          </p:cNvSpPr>
          <p:nvPr>
            <p:ph type="sldNum" sz="quarter" idx="12"/>
          </p:nvPr>
        </p:nvSpPr>
        <p:spPr/>
        <p:txBody>
          <a:bodyPr/>
          <a:lstStyle/>
          <a:p>
            <a:fld id="{57D7F152-42F7-4C0B-ACE2-8696607C202E}" type="slidenum">
              <a:rPr lang="en-US" smtClean="0">
                <a:solidFill>
                  <a:schemeClr val="tx1"/>
                </a:solidFill>
              </a:rPr>
              <a:pPr/>
              <a:t>42</a:t>
            </a:fld>
            <a:endParaRPr lang="en-US" dirty="0">
              <a:solidFill>
                <a:schemeClr val="tx1"/>
              </a:solidFill>
            </a:endParaRPr>
          </a:p>
        </p:txBody>
      </p:sp>
    </p:spTree>
    <p:extLst>
      <p:ext uri="{BB962C8B-B14F-4D97-AF65-F5344CB8AC3E}">
        <p14:creationId xmlns:p14="http://schemas.microsoft.com/office/powerpoint/2010/main" val="2509724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9778" t="6561" r="9702" b="5688"/>
          <a:stretch/>
        </p:blipFill>
        <p:spPr>
          <a:xfrm>
            <a:off x="190980" y="1479802"/>
            <a:ext cx="7048020" cy="4800600"/>
          </a:xfrm>
          <a:prstGeom prst="rect">
            <a:avLst/>
          </a:prstGeom>
        </p:spPr>
      </p:pic>
      <p:sp>
        <p:nvSpPr>
          <p:cNvPr id="6" name="Rectangle 3"/>
          <p:cNvSpPr txBox="1">
            <a:spLocks noChangeArrowheads="1"/>
          </p:cNvSpPr>
          <p:nvPr/>
        </p:nvSpPr>
        <p:spPr>
          <a:xfrm>
            <a:off x="7238999" y="1479802"/>
            <a:ext cx="1905000" cy="5016248"/>
          </a:xfrm>
          <a:prstGeom prst="rect">
            <a:avLst/>
          </a:prstGeom>
          <a:ln w="25400">
            <a:solidFill>
              <a:schemeClr val="tx1"/>
            </a:solidFill>
          </a:ln>
        </p:spPr>
        <p:txBody>
          <a:bodyPr/>
          <a:lstStyle/>
          <a:p>
            <a:pPr>
              <a:lnSpc>
                <a:spcPct val="90000"/>
              </a:lnSpc>
              <a:spcBef>
                <a:spcPct val="20000"/>
              </a:spcBef>
              <a:defRPr/>
            </a:pPr>
            <a:r>
              <a:rPr lang="en-US" sz="1400" b="1" dirty="0">
                <a:solidFill>
                  <a:prstClr val="black"/>
                </a:solidFill>
                <a:latin typeface="Arial" panose="020B0604020202020204" pitchFamily="34" charset="0"/>
                <a:cs typeface="Arial" panose="020B0604020202020204" pitchFamily="34" charset="0"/>
              </a:rPr>
              <a:t>MSHARP Modules: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Flight Logger</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Aircrew Logbook</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Individual Qualifications (Admin)</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Individual Qualifications (Flight)</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Individual Event Proficiencies</a:t>
            </a:r>
          </a:p>
          <a:p>
            <a:pPr marL="342900" indent="-342900">
              <a:lnSpc>
                <a:spcPct val="90000"/>
              </a:lnSpc>
              <a:spcBef>
                <a:spcPct val="20000"/>
              </a:spcBef>
              <a:buFont typeface="Arial" charset="0"/>
              <a:buChar char="•"/>
              <a:defRPr/>
            </a:pPr>
            <a:r>
              <a:rPr lang="en-US" b="1" dirty="0">
                <a:solidFill>
                  <a:srgbClr val="FF0000"/>
                </a:solidFill>
                <a:latin typeface="Arial" panose="020B0604020202020204" pitchFamily="34" charset="0"/>
                <a:cs typeface="Arial" panose="020B0604020202020204" pitchFamily="34" charset="0"/>
              </a:rPr>
              <a:t>METs/Mission and Core Skill Proficiency</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SBTP / Formation</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Simulator Management</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Simulator Scheduling</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Simulator Utilization</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Unit Flight Scheduling</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Resource Availability</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Sortie Based Training/Flight Hour Program</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Flt Leadership</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TMR Codes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T&amp;R Codes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Approaches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Landings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Ranges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Ordnance</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FAC(A) Controls</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Passengers / Cargo</a:t>
            </a:r>
          </a:p>
          <a:p>
            <a:pPr marL="342900" indent="-342900">
              <a:lnSpc>
                <a:spcPct val="90000"/>
              </a:lnSpc>
              <a:spcBef>
                <a:spcPct val="20000"/>
              </a:spcBef>
              <a:buFont typeface="Arial" charset="0"/>
              <a:buChar char="•"/>
              <a:defRPr/>
            </a:pPr>
            <a:r>
              <a:rPr lang="en-US" dirty="0">
                <a:solidFill>
                  <a:prstClr val="black"/>
                </a:solidFill>
                <a:latin typeface="Arial" panose="020B0604020202020204" pitchFamily="34" charset="0"/>
                <a:cs typeface="Arial" panose="020B0604020202020204" pitchFamily="34" charset="0"/>
              </a:rPr>
              <a:t>Hoist / Fuel Reports</a:t>
            </a:r>
          </a:p>
        </p:txBody>
      </p:sp>
      <p:sp>
        <p:nvSpPr>
          <p:cNvPr id="8" name="Rectangle 2"/>
          <p:cNvSpPr txBox="1">
            <a:spLocks noChangeArrowheads="1"/>
          </p:cNvSpPr>
          <p:nvPr/>
        </p:nvSpPr>
        <p:spPr>
          <a:xfrm>
            <a:off x="0" y="151014"/>
            <a:ext cx="9143999" cy="11365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MSHARP</a:t>
            </a:r>
            <a:br>
              <a:rPr lang="en-US" sz="28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USN/TECOM Aviation Training &amp; Readiness System</a:t>
            </a:r>
          </a:p>
        </p:txBody>
      </p:sp>
      <p:sp>
        <p:nvSpPr>
          <p:cNvPr id="3" name="Footer Placeholder 1">
            <a:extLst>
              <a:ext uri="{FF2B5EF4-FFF2-40B4-BE49-F238E27FC236}">
                <a16:creationId xmlns:a16="http://schemas.microsoft.com/office/drawing/2014/main" id="{8A76A93D-3752-3559-9367-19616A22F236}"/>
              </a:ext>
            </a:extLst>
          </p:cNvPr>
          <p:cNvSpPr>
            <a:spLocks noGrp="1"/>
          </p:cNvSpPr>
          <p:nvPr>
            <p:ph type="ftr" sz="quarter" idx="11"/>
          </p:nvPr>
        </p:nvSpPr>
        <p:spPr>
          <a:xfrm>
            <a:off x="84221" y="6354561"/>
            <a:ext cx="2975551" cy="365125"/>
          </a:xfrm>
        </p:spPr>
        <p:txBody>
          <a:bodyPr/>
          <a:lstStyle/>
          <a:p>
            <a:r>
              <a:rPr lang="en-US">
                <a:solidFill>
                  <a:schemeClr val="tx1"/>
                </a:solidFill>
              </a:rPr>
              <a:t>MAR 2025-CUI</a:t>
            </a:r>
            <a:endParaRPr lang="en-US" dirty="0">
              <a:solidFill>
                <a:schemeClr val="tx1"/>
              </a:solidFill>
            </a:endParaRPr>
          </a:p>
        </p:txBody>
      </p:sp>
      <p:sp>
        <p:nvSpPr>
          <p:cNvPr id="2" name="Slide Number Placeholder 1">
            <a:extLst>
              <a:ext uri="{FF2B5EF4-FFF2-40B4-BE49-F238E27FC236}">
                <a16:creationId xmlns:a16="http://schemas.microsoft.com/office/drawing/2014/main" id="{87A49699-B655-D412-E08D-A48D3D435E9B}"/>
              </a:ext>
            </a:extLst>
          </p:cNvPr>
          <p:cNvSpPr>
            <a:spLocks noGrp="1"/>
          </p:cNvSpPr>
          <p:nvPr>
            <p:ph type="sldNum" sz="quarter" idx="12"/>
          </p:nvPr>
        </p:nvSpPr>
        <p:spPr>
          <a:xfrm>
            <a:off x="6926179" y="6496050"/>
            <a:ext cx="2133600" cy="365125"/>
          </a:xfrm>
        </p:spPr>
        <p:txBody>
          <a:bodyPr/>
          <a:lstStyle/>
          <a:p>
            <a:fld id="{8E4EDD86-0069-4FE8-945C-33E393EACC8C}" type="slidenum">
              <a:rPr lang="en-US" smtClean="0">
                <a:solidFill>
                  <a:schemeClr val="tx1"/>
                </a:solidFill>
              </a:rPr>
              <a:pPr/>
              <a:t>43</a:t>
            </a:fld>
            <a:endParaRPr lang="en-US" dirty="0">
              <a:solidFill>
                <a:schemeClr val="tx1"/>
              </a:solidFill>
            </a:endParaRPr>
          </a:p>
        </p:txBody>
      </p:sp>
    </p:spTree>
    <p:extLst>
      <p:ext uri="{BB962C8B-B14F-4D97-AF65-F5344CB8AC3E}">
        <p14:creationId xmlns:p14="http://schemas.microsoft.com/office/powerpoint/2010/main" val="1673436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C24561-543E-F5DE-945E-64A724E183F2}"/>
              </a:ext>
            </a:extLst>
          </p:cNvPr>
          <p:cNvSpPr>
            <a:spLocks noGrp="1"/>
          </p:cNvSpPr>
          <p:nvPr>
            <p:ph type="ftr" sz="quarter" idx="11"/>
          </p:nvPr>
        </p:nvSpPr>
        <p:spPr>
          <a:xfrm>
            <a:off x="0" y="6356350"/>
            <a:ext cx="2895600" cy="365125"/>
          </a:xfrm>
        </p:spPr>
        <p:txBody>
          <a:bodyPr/>
          <a:lstStyle/>
          <a:p>
            <a:r>
              <a:rPr lang="en-US">
                <a:solidFill>
                  <a:schemeClr val="tx1"/>
                </a:solidFill>
              </a:rPr>
              <a:t>MAR 2025-CUI</a:t>
            </a:r>
            <a:endParaRPr lang="en-US" dirty="0">
              <a:solidFill>
                <a:schemeClr val="tx1"/>
              </a:solidFill>
            </a:endParaRPr>
          </a:p>
        </p:txBody>
      </p:sp>
      <p:sp>
        <p:nvSpPr>
          <p:cNvPr id="4" name="Slide Number Placeholder 3">
            <a:extLst>
              <a:ext uri="{FF2B5EF4-FFF2-40B4-BE49-F238E27FC236}">
                <a16:creationId xmlns:a16="http://schemas.microsoft.com/office/drawing/2014/main" id="{AB1A5594-C19C-331F-F6E7-15AD6D6AB1FF}"/>
              </a:ext>
            </a:extLst>
          </p:cNvPr>
          <p:cNvSpPr>
            <a:spLocks noGrp="1"/>
          </p:cNvSpPr>
          <p:nvPr>
            <p:ph type="sldNum" sz="quarter" idx="12"/>
          </p:nvPr>
        </p:nvSpPr>
        <p:spPr/>
        <p:txBody>
          <a:bodyPr/>
          <a:lstStyle/>
          <a:p>
            <a:fld id="{8E4EDD86-0069-4FE8-945C-33E393EACC8C}" type="slidenum">
              <a:rPr lang="en-US" smtClean="0"/>
              <a:pPr/>
              <a:t>44</a:t>
            </a:fld>
            <a:endParaRPr lang="en-US"/>
          </a:p>
        </p:txBody>
      </p:sp>
      <p:sp>
        <p:nvSpPr>
          <p:cNvPr id="5" name="Content Placeholder 4">
            <a:extLst>
              <a:ext uri="{FF2B5EF4-FFF2-40B4-BE49-F238E27FC236}">
                <a16:creationId xmlns:a16="http://schemas.microsoft.com/office/drawing/2014/main" id="{AB0D5C9D-5965-0932-4314-F8AB6A99A811}"/>
              </a:ext>
            </a:extLst>
          </p:cNvPr>
          <p:cNvSpPr>
            <a:spLocks noGrp="1"/>
          </p:cNvSpPr>
          <p:nvPr>
            <p:ph idx="1"/>
          </p:nvPr>
        </p:nvSpPr>
        <p:spPr>
          <a:xfrm>
            <a:off x="457200" y="1276350"/>
            <a:ext cx="8229600" cy="501015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31775" indent="-231775">
              <a:buFont typeface="Arial" panose="020B0604020202020204" pitchFamily="34" charset="0"/>
              <a:buChar char="•"/>
              <a:defRPr/>
            </a:pPr>
            <a:r>
              <a:rPr lang="en-US" sz="1180" dirty="0">
                <a:solidFill>
                  <a:srgbClr val="000000"/>
                </a:solidFill>
              </a:rPr>
              <a:t>DRRS calculates the P-Level of a reporting unit based on the lower of two levels:</a:t>
            </a:r>
          </a:p>
          <a:p>
            <a:pPr marL="461963" lvl="1" indent="-230188" algn="just">
              <a:buAutoNum type="arabicParenR"/>
              <a:defRPr/>
            </a:pPr>
            <a:r>
              <a:rPr lang="en-US" sz="1180" dirty="0">
                <a:solidFill>
                  <a:srgbClr val="000000"/>
                </a:solidFill>
              </a:rPr>
              <a:t>The overall personnel strength based on T/O.  For this calculation to yield a Personnel Strength of P-2, the unit must have 80% of personnel available (not detached) and deployable.</a:t>
            </a:r>
          </a:p>
          <a:p>
            <a:pPr marL="461963" lvl="1" indent="-230188" algn="just">
              <a:buAutoNum type="arabicParenR"/>
              <a:defRPr/>
            </a:pPr>
            <a:r>
              <a:rPr lang="en-US" sz="1180" dirty="0">
                <a:solidFill>
                  <a:srgbClr val="000000"/>
                </a:solidFill>
              </a:rPr>
              <a:t>The critical MOS fill, based on selected MOS.  A script will look for BMOS and PMOS matches for each BIC on the T/O, generating a requirement for each selected MOS.  The total fills (available/deployable) against these requirements, divided by the total requirements, yields a percentage.  For this calculation to yield a P-2, the unit must have 75%.  At least three MOS must be designated.</a:t>
            </a:r>
          </a:p>
          <a:p>
            <a:pPr marL="285750" indent="-285750">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If every MOS is critical, the two calculated percentages will be equal, and the critical MOS will never be a factor because 80% is a tougher requirement than 75%.  We try to avoid the added work of reporting critical MOS when doing so does not improve value of the report.</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If the critical MOS list includes a high volume MOS as well as several lower density MOS, the lower density MOS will not matter.</a:t>
            </a:r>
          </a:p>
          <a:p>
            <a:pPr lvl="1">
              <a:defRPr/>
            </a:pPr>
            <a:r>
              <a:rPr lang="en-US" sz="1180" u="sng" dirty="0">
                <a:solidFill>
                  <a:srgbClr val="000000"/>
                </a:solidFill>
              </a:rPr>
              <a:t>Example</a:t>
            </a:r>
            <a:r>
              <a:rPr lang="en-US" sz="1180" dirty="0">
                <a:solidFill>
                  <a:srgbClr val="000000"/>
                </a:solidFill>
              </a:rPr>
              <a:t>:  A unit could select a High Density MOS (30 x 0311), as well as two lower density MOS (1x 0302 and 1x0369).</a:t>
            </a:r>
          </a:p>
          <a:p>
            <a:pPr lvl="1">
              <a:defRPr/>
            </a:pPr>
            <a:r>
              <a:rPr lang="en-US" sz="1180" dirty="0">
                <a:solidFill>
                  <a:srgbClr val="000000"/>
                </a:solidFill>
              </a:rPr>
              <a:t>If the 30 x 0311 are filled, the unit could be 30 of 32 (94%) even if neither of the other two are filled.</a:t>
            </a:r>
          </a:p>
          <a:p>
            <a:pPr lvl="1">
              <a:defRPr/>
            </a:pPr>
            <a:r>
              <a:rPr lang="en-US" sz="1180" dirty="0">
                <a:solidFill>
                  <a:srgbClr val="000000"/>
                </a:solidFill>
              </a:rPr>
              <a:t>An excess in 0311 (32 of 30 x 0311 billets filled), can put the unit at 100% critical MOS fill with the other critical MOS entirely gapped.</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No automatic requirement to designate the "identity" MOS for a unit as critical.  No requirement to designate 0311 Infantrymen for an Infantry Battalion.  [Strongly discouraged for reasons noted above.]</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As a result, two best practices apply:</a:t>
            </a:r>
          </a:p>
          <a:p>
            <a:pPr marL="461963" lvl="1" indent="-230188">
              <a:defRPr/>
            </a:pPr>
            <a:r>
              <a:rPr lang="en-US" sz="1180" dirty="0">
                <a:solidFill>
                  <a:srgbClr val="000000"/>
                </a:solidFill>
              </a:rPr>
              <a:t>1) Do NOT select a set of critical MOS that in total would represent over 50% of the unit.</a:t>
            </a:r>
          </a:p>
          <a:p>
            <a:pPr marL="682625" lvl="1" indent="-450850">
              <a:defRPr/>
            </a:pPr>
            <a:r>
              <a:rPr lang="en-US" sz="1180" dirty="0">
                <a:solidFill>
                  <a:srgbClr val="000000"/>
                </a:solidFill>
              </a:rPr>
              <a:t>2) Do NOT select any critical MOS that represents a high volume in comparison to the other selected MOS.</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Exceptions:</a:t>
            </a:r>
          </a:p>
          <a:p>
            <a:pPr marL="461963" lvl="1" indent="-230188">
              <a:defRPr/>
            </a:pPr>
            <a:r>
              <a:rPr lang="en-US" sz="1180" dirty="0">
                <a:solidFill>
                  <a:srgbClr val="000000"/>
                </a:solidFill>
              </a:rPr>
              <a:t>1) Some units only have 3 MOS.  In this case, they must select all 3.</a:t>
            </a:r>
          </a:p>
          <a:p>
            <a:pPr marL="401638" lvl="1" indent="-169863" algn="just">
              <a:defRPr/>
            </a:pPr>
            <a:r>
              <a:rPr lang="en-US" sz="1180" dirty="0">
                <a:solidFill>
                  <a:srgbClr val="000000"/>
                </a:solidFill>
              </a:rPr>
              <a:t>2) Some units have a higher density MOS with a historically low level of fill - a new MOS, a problem MOS, etc., and other MOS don't matter or are not expected to be an issue.  In this case it may be worth selecting the MOS in order to focus on the main issue.</a:t>
            </a:r>
          </a:p>
          <a:p>
            <a:pPr marL="231775" indent="-231775">
              <a:buFont typeface="Arial" panose="020B0604020202020204" pitchFamily="34" charset="0"/>
              <a:buChar char="•"/>
              <a:defRPr/>
            </a:pPr>
            <a:endParaRPr lang="en-US" sz="1180" dirty="0">
              <a:solidFill>
                <a:srgbClr val="000000"/>
              </a:solidFill>
            </a:endParaRPr>
          </a:p>
          <a:p>
            <a:pPr lvl="0" indent="0">
              <a:buNone/>
              <a:defRPr/>
            </a:pPr>
            <a:r>
              <a:rPr lang="en-US" sz="1180" b="1" dirty="0">
                <a:solidFill>
                  <a:srgbClr val="000000"/>
                </a:solidFill>
              </a:rPr>
              <a:t>BLUF:  Wherever possible, use the Critical MOS list to highlight low density MOS that would be lost in the aggregate calculation but generate disproportionate effects if not filled.</a:t>
            </a:r>
            <a:endParaRPr lang="en-US" sz="1180" b="1" dirty="0">
              <a:solidFill>
                <a:srgbClr val="000000"/>
              </a:solidFill>
              <a:latin typeface="Arial"/>
            </a:endParaRPr>
          </a:p>
        </p:txBody>
      </p:sp>
      <p:sp>
        <p:nvSpPr>
          <p:cNvPr id="6" name="Title 1">
            <a:extLst>
              <a:ext uri="{FF2B5EF4-FFF2-40B4-BE49-F238E27FC236}">
                <a16:creationId xmlns:a16="http://schemas.microsoft.com/office/drawing/2014/main" id="{56ADF4FA-F988-1ACB-E3D4-3D51279C5461}"/>
              </a:ext>
            </a:extLst>
          </p:cNvPr>
          <p:cNvSpPr txBox="1">
            <a:spLocks/>
          </p:cNvSpPr>
          <p:nvPr/>
        </p:nvSpPr>
        <p:spPr>
          <a:xfrm>
            <a:off x="1843043" y="132557"/>
            <a:ext cx="5776957" cy="914400"/>
          </a:xfrm>
          <a:prstGeom prst="rect">
            <a:avLst/>
          </a:prstGeom>
        </p:spPr>
        <p:txBody>
          <a:bodyPr anchor="ctr"/>
          <a:lstStyle>
            <a:defPPr>
              <a:defRPr lang="en-US"/>
            </a:defPPr>
            <a:lvl1pPr marL="0" algn="l" defTabSz="914400" rtl="0" eaLnBrk="1" latinLnBrk="0" hangingPunct="1">
              <a:defRPr sz="1800" kern="1200">
                <a:solidFill>
                  <a:srgbClr val="000000"/>
                </a:solidFill>
                <a:latin typeface="Arial"/>
              </a:defRPr>
            </a:lvl1pPr>
            <a:lvl2pPr marL="457200" algn="l" defTabSz="914400" rtl="0" eaLnBrk="1" latinLnBrk="0" hangingPunct="1">
              <a:defRPr sz="1800" kern="1200">
                <a:solidFill>
                  <a:srgbClr val="000000"/>
                </a:solidFill>
                <a:latin typeface="Arial"/>
              </a:defRPr>
            </a:lvl2pPr>
            <a:lvl3pPr marL="914400" algn="l" defTabSz="914400" rtl="0" eaLnBrk="1" latinLnBrk="0" hangingPunct="1">
              <a:defRPr sz="1800" kern="1200">
                <a:solidFill>
                  <a:srgbClr val="000000"/>
                </a:solidFill>
                <a:latin typeface="Arial"/>
              </a:defRPr>
            </a:lvl3pPr>
            <a:lvl4pPr marL="1371600" algn="l" defTabSz="914400" rtl="0" eaLnBrk="1" latinLnBrk="0" hangingPunct="1">
              <a:defRPr sz="1800" kern="1200">
                <a:solidFill>
                  <a:srgbClr val="000000"/>
                </a:solidFill>
                <a:latin typeface="Arial"/>
              </a:defRPr>
            </a:lvl4pPr>
            <a:lvl5pPr marL="1828800" algn="l" defTabSz="914400" rtl="0" eaLnBrk="1" latinLnBrk="0" hangingPunct="1">
              <a:defRPr sz="1800" kern="1200">
                <a:solidFill>
                  <a:srgbClr val="000000"/>
                </a:solidFill>
                <a:latin typeface="Arial"/>
              </a:defRPr>
            </a:lvl5pPr>
            <a:lvl6pPr marL="2286000" algn="l" defTabSz="914400" rtl="0" eaLnBrk="1" latinLnBrk="0" hangingPunct="1">
              <a:defRPr sz="1800" kern="1200">
                <a:solidFill>
                  <a:srgbClr val="000000"/>
                </a:solidFill>
                <a:latin typeface="Arial"/>
              </a:defRPr>
            </a:lvl6pPr>
            <a:lvl7pPr marL="2743200" algn="l" defTabSz="914400" rtl="0" eaLnBrk="1" latinLnBrk="0" hangingPunct="1">
              <a:defRPr sz="1800" kern="1200">
                <a:solidFill>
                  <a:srgbClr val="000000"/>
                </a:solidFill>
                <a:latin typeface="Arial"/>
              </a:defRPr>
            </a:lvl7pPr>
            <a:lvl8pPr marL="3200400" algn="l" defTabSz="914400" rtl="0" eaLnBrk="1" latinLnBrk="0" hangingPunct="1">
              <a:defRPr sz="1800" kern="1200">
                <a:solidFill>
                  <a:srgbClr val="000000"/>
                </a:solidFill>
                <a:latin typeface="Arial"/>
              </a:defRPr>
            </a:lvl8pPr>
            <a:lvl9pPr marL="3657600" algn="l" defTabSz="914400" rtl="0" eaLnBrk="1" latinLnBrk="0" hangingPunct="1">
              <a:defRPr sz="1800" kern="1200">
                <a:solidFill>
                  <a:srgbClr val="000000"/>
                </a:solidFill>
                <a:latin typeface="Arial"/>
              </a:defRPr>
            </a:lvl9pPr>
          </a:lstStyle>
          <a:p>
            <a:pPr algn="ctr"/>
            <a:r>
              <a:rPr lang="en-US" sz="2800" b="1" kern="0" dirty="0"/>
              <a:t>Critical MOS – DRRS P Levels</a:t>
            </a:r>
          </a:p>
        </p:txBody>
      </p:sp>
    </p:spTree>
    <p:extLst>
      <p:ext uri="{BB962C8B-B14F-4D97-AF65-F5344CB8AC3E}">
        <p14:creationId xmlns:p14="http://schemas.microsoft.com/office/powerpoint/2010/main" val="165138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1106327" y="197439"/>
            <a:ext cx="6871716" cy="533096"/>
          </a:xfrm>
        </p:spPr>
        <p:txBody>
          <a:bodyPr>
            <a:noAutofit/>
          </a:bodyPr>
          <a:lstStyle/>
          <a:p>
            <a:pPr algn="ctr"/>
            <a:r>
              <a:rPr lang="en-US" altLang="en-US" sz="2800" b="1" dirty="0">
                <a:latin typeface="Arial" charset="0"/>
                <a:cs typeface="Arial" charset="0"/>
              </a:rPr>
              <a:t>MCTs/METs/METLs, Capability Development Processes and PPBE**</a:t>
            </a:r>
          </a:p>
        </p:txBody>
      </p:sp>
      <p:sp>
        <p:nvSpPr>
          <p:cNvPr id="101" name="TextBox 6"/>
          <p:cNvSpPr txBox="1">
            <a:spLocks noChangeArrowheads="1"/>
          </p:cNvSpPr>
          <p:nvPr/>
        </p:nvSpPr>
        <p:spPr bwMode="auto">
          <a:xfrm>
            <a:off x="1770461" y="5728098"/>
            <a:ext cx="711994"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FontTx/>
              <a:buNone/>
            </a:pPr>
            <a:endParaRPr lang="en-US" altLang="en-US" sz="1350">
              <a:solidFill>
                <a:prstClr val="black"/>
              </a:solidFill>
              <a:latin typeface="Arial" charset="0"/>
            </a:endParaRPr>
          </a:p>
        </p:txBody>
      </p:sp>
      <p:sp>
        <p:nvSpPr>
          <p:cNvPr id="6" name="Rounded Rectangle 5"/>
          <p:cNvSpPr/>
          <p:nvPr/>
        </p:nvSpPr>
        <p:spPr>
          <a:xfrm>
            <a:off x="5726430" y="2628900"/>
            <a:ext cx="1943100" cy="2000250"/>
          </a:xfrm>
          <a:prstGeom prst="roundRect">
            <a:avLst>
              <a:gd name="adj" fmla="val 25865"/>
            </a:avLst>
          </a:prstGeom>
          <a:solidFill>
            <a:srgbClr val="FF3300">
              <a:alpha val="11000"/>
            </a:srgb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algn="ctr">
              <a:defRPr/>
            </a:pPr>
            <a:endParaRPr lang="en-US" sz="750" kern="0">
              <a:solidFill>
                <a:prstClr val="white"/>
              </a:solidFill>
              <a:latin typeface="Calibri"/>
            </a:endParaRPr>
          </a:p>
        </p:txBody>
      </p:sp>
      <p:sp>
        <p:nvSpPr>
          <p:cNvPr id="8" name="Flowchart: Document 7"/>
          <p:cNvSpPr>
            <a:spLocks noChangeAspect="1"/>
          </p:cNvSpPr>
          <p:nvPr/>
        </p:nvSpPr>
        <p:spPr>
          <a:xfrm>
            <a:off x="5848250" y="3892671"/>
            <a:ext cx="624078" cy="226421"/>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MCCIP</a:t>
            </a:r>
          </a:p>
        </p:txBody>
      </p:sp>
      <p:sp>
        <p:nvSpPr>
          <p:cNvPr id="9" name="TextBox 8"/>
          <p:cNvSpPr txBox="1"/>
          <p:nvPr/>
        </p:nvSpPr>
        <p:spPr>
          <a:xfrm>
            <a:off x="6450868" y="2351824"/>
            <a:ext cx="1041000" cy="334835"/>
          </a:xfrm>
          <a:prstGeom prst="rect">
            <a:avLst/>
          </a:prstGeom>
          <a:solidFill>
            <a:srgbClr val="FFFF66"/>
          </a:solidFill>
          <a:ln>
            <a:solidFill>
              <a:schemeClr val="tx1"/>
            </a:solidFill>
          </a:ln>
        </p:spPr>
        <p:txBody>
          <a:bodyPr wrap="square" rtlCol="0">
            <a:spAutoFit/>
          </a:bodyPr>
          <a:lstStyle/>
          <a:p>
            <a:pPr algn="ctr">
              <a:defRPr/>
            </a:pPr>
            <a:r>
              <a:rPr lang="en-US" sz="788" b="1" kern="0" dirty="0">
                <a:solidFill>
                  <a:sysClr val="windowText" lastClr="000000"/>
                </a:solidFill>
                <a:latin typeface="Arial" panose="020B0604020202020204" pitchFamily="34" charset="0"/>
                <a:cs typeface="Arial" panose="020B0604020202020204" pitchFamily="34" charset="0"/>
              </a:rPr>
              <a:t>CD&amp;I / CDD, OAD and MCWL</a:t>
            </a:r>
          </a:p>
        </p:txBody>
      </p:sp>
      <p:sp>
        <p:nvSpPr>
          <p:cNvPr id="10" name="TextBox 9"/>
          <p:cNvSpPr txBox="1"/>
          <p:nvPr/>
        </p:nvSpPr>
        <p:spPr>
          <a:xfrm>
            <a:off x="8109375" y="3499719"/>
            <a:ext cx="813043" cy="230832"/>
          </a:xfrm>
          <a:prstGeom prst="rect">
            <a:avLst/>
          </a:prstGeom>
          <a:noFill/>
        </p:spPr>
        <p:txBody>
          <a:bodyPr wrap="none" rtlCol="0">
            <a:spAutoFit/>
          </a:bodyPr>
          <a:lstStyle/>
          <a:p>
            <a:pPr>
              <a:defRPr/>
            </a:pPr>
            <a:r>
              <a:rPr lang="en-US" sz="900" b="1" kern="0" dirty="0">
                <a:solidFill>
                  <a:sysClr val="windowText" lastClr="000000"/>
                </a:solidFill>
              </a:rPr>
              <a:t>CD&amp;I / CDD</a:t>
            </a:r>
          </a:p>
        </p:txBody>
      </p:sp>
      <p:sp>
        <p:nvSpPr>
          <p:cNvPr id="11" name="Donut 10"/>
          <p:cNvSpPr>
            <a:spLocks noChangeAspect="1"/>
          </p:cNvSpPr>
          <p:nvPr/>
        </p:nvSpPr>
        <p:spPr>
          <a:xfrm>
            <a:off x="3427109" y="2116386"/>
            <a:ext cx="3303323" cy="3043573"/>
          </a:xfrm>
          <a:prstGeom prst="donut">
            <a:avLst>
              <a:gd name="adj" fmla="val 6594"/>
            </a:avLst>
          </a:prstGeom>
          <a:solidFill>
            <a:srgbClr val="4F81BD"/>
          </a:solidFill>
          <a:ln w="127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2" name="Block Arc 11"/>
          <p:cNvSpPr/>
          <p:nvPr/>
        </p:nvSpPr>
        <p:spPr>
          <a:xfrm>
            <a:off x="3440431" y="2116386"/>
            <a:ext cx="3303323" cy="3043573"/>
          </a:xfrm>
          <a:prstGeom prst="blockArc">
            <a:avLst>
              <a:gd name="adj1" fmla="val 8303983"/>
              <a:gd name="adj2" fmla="val 12761764"/>
              <a:gd name="adj3" fmla="val 6583"/>
            </a:avLst>
          </a:prstGeom>
          <a:solidFill>
            <a:srgbClr val="8064A2">
              <a:lumMod val="60000"/>
              <a:lumOff val="4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3" name="Block Arc 12"/>
          <p:cNvSpPr/>
          <p:nvPr/>
        </p:nvSpPr>
        <p:spPr>
          <a:xfrm rot="10800000">
            <a:off x="3427109" y="2116386"/>
            <a:ext cx="3303323" cy="3043573"/>
          </a:xfrm>
          <a:prstGeom prst="blockArc">
            <a:avLst>
              <a:gd name="adj1" fmla="val 8844699"/>
              <a:gd name="adj2" fmla="val 13306296"/>
              <a:gd name="adj3" fmla="val 6708"/>
            </a:avLst>
          </a:prstGeom>
          <a:solidFill>
            <a:schemeClr val="accent3">
              <a:lumMod val="20000"/>
              <a:lumOff val="80000"/>
            </a:scheme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4" name="Block Arc 13"/>
          <p:cNvSpPr/>
          <p:nvPr/>
        </p:nvSpPr>
        <p:spPr>
          <a:xfrm>
            <a:off x="3431397" y="2116387"/>
            <a:ext cx="3303323" cy="3043573"/>
          </a:xfrm>
          <a:prstGeom prst="blockArc">
            <a:avLst>
              <a:gd name="adj1" fmla="val 12752910"/>
              <a:gd name="adj2" fmla="val 16188979"/>
              <a:gd name="adj3" fmla="val 6271"/>
            </a:avLst>
          </a:prstGeom>
          <a:solidFill>
            <a:schemeClr val="tx2">
              <a:lumMod val="40000"/>
              <a:lumOff val="60000"/>
            </a:scheme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5" name="Block Arc 14"/>
          <p:cNvSpPr/>
          <p:nvPr/>
        </p:nvSpPr>
        <p:spPr>
          <a:xfrm>
            <a:off x="3427108" y="2116387"/>
            <a:ext cx="3303323" cy="3043573"/>
          </a:xfrm>
          <a:prstGeom prst="blockArc">
            <a:avLst>
              <a:gd name="adj1" fmla="val 16198506"/>
              <a:gd name="adj2" fmla="val 19631477"/>
              <a:gd name="adj3" fmla="val 6644"/>
            </a:avLst>
          </a:prstGeom>
          <a:solidFill>
            <a:srgbClr val="92D050"/>
          </a:solidFill>
          <a:ln w="25400" cap="flat" cmpd="sng" algn="ctr">
            <a:solidFill>
              <a:srgbClr val="4F81BD">
                <a:shade val="50000"/>
              </a:srgbClr>
            </a:solidFill>
            <a:prstDash val="solid"/>
          </a:ln>
          <a:effectLst/>
        </p:spPr>
        <p:txBody>
          <a:bodyPr rtlCol="0" anchor="ctr"/>
          <a:lstStyle/>
          <a:p>
            <a:pPr algn="ctr">
              <a:defRPr/>
            </a:pPr>
            <a:endParaRPr lang="en-US" sz="750" kern="0" dirty="0">
              <a:solidFill>
                <a:sysClr val="windowText" lastClr="000000"/>
              </a:solidFill>
              <a:latin typeface="Calibri"/>
            </a:endParaRPr>
          </a:p>
        </p:txBody>
      </p:sp>
      <p:sp>
        <p:nvSpPr>
          <p:cNvPr id="16" name="Block Arc 15"/>
          <p:cNvSpPr/>
          <p:nvPr/>
        </p:nvSpPr>
        <p:spPr>
          <a:xfrm>
            <a:off x="3431397" y="2121258"/>
            <a:ext cx="3303323" cy="3043573"/>
          </a:xfrm>
          <a:prstGeom prst="blockArc">
            <a:avLst>
              <a:gd name="adj1" fmla="val 2508087"/>
              <a:gd name="adj2" fmla="val 5424447"/>
              <a:gd name="adj3" fmla="val 6938"/>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7" name="Block Arc 16"/>
          <p:cNvSpPr/>
          <p:nvPr/>
        </p:nvSpPr>
        <p:spPr>
          <a:xfrm>
            <a:off x="3431397" y="2109662"/>
            <a:ext cx="3303323" cy="3043573"/>
          </a:xfrm>
          <a:prstGeom prst="blockArc">
            <a:avLst>
              <a:gd name="adj1" fmla="val 5405173"/>
              <a:gd name="adj2" fmla="val 8307556"/>
              <a:gd name="adj3" fmla="val 6225"/>
            </a:avLst>
          </a:prstGeom>
          <a:solidFill>
            <a:srgbClr val="C0504D">
              <a:lumMod val="40000"/>
              <a:lumOff val="6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8" name="TextBox 17"/>
          <p:cNvSpPr txBox="1"/>
          <p:nvPr/>
        </p:nvSpPr>
        <p:spPr>
          <a:xfrm rot="1712855">
            <a:off x="5381538" y="2421882"/>
            <a:ext cx="883624"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Guidance</a:t>
            </a:r>
          </a:p>
        </p:txBody>
      </p:sp>
      <p:sp>
        <p:nvSpPr>
          <p:cNvPr id="19" name="Notched Right Arrow 18"/>
          <p:cNvSpPr/>
          <p:nvPr/>
        </p:nvSpPr>
        <p:spPr>
          <a:xfrm rot="3027089">
            <a:off x="6181094" y="2738677"/>
            <a:ext cx="365282" cy="189560"/>
          </a:xfrm>
          <a:prstGeom prst="notchedRightArrow">
            <a:avLst/>
          </a:prstGeom>
          <a:gradFill flip="none" rotWithShape="1">
            <a:gsLst>
              <a:gs pos="38000">
                <a:srgbClr val="FFFF00"/>
              </a:gs>
              <a:gs pos="69000">
                <a:srgbClr val="92D050"/>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20" name="Flowchart: Document 19"/>
          <p:cNvSpPr>
            <a:spLocks noChangeAspect="1"/>
          </p:cNvSpPr>
          <p:nvPr/>
        </p:nvSpPr>
        <p:spPr>
          <a:xfrm>
            <a:off x="5168090" y="4914327"/>
            <a:ext cx="387111" cy="241539"/>
          </a:xfrm>
          <a:prstGeom prst="flowChartDocument">
            <a:avLst/>
          </a:prstGeom>
          <a:solidFill>
            <a:srgbClr val="F79646">
              <a:lumMod val="60000"/>
              <a:lumOff val="40000"/>
              <a:alpha val="79000"/>
            </a:srgbClr>
          </a:solidFill>
          <a:ln w="3175" cap="flat" cmpd="sng" algn="ctr">
            <a:solidFill>
              <a:sysClr val="windowText" lastClr="000000"/>
            </a:solidFill>
            <a:prstDash val="solid"/>
          </a:ln>
          <a:effectLst>
            <a:outerShdw blurRad="50800" dist="38100" dir="2700000" algn="tl" rotWithShape="0">
              <a:prstClr val="black">
                <a:alpha val="40000"/>
              </a:prstClr>
            </a:outerShdw>
          </a:effectLst>
        </p:spPr>
        <p:txBody>
          <a:bodyPr lIns="0" tIns="0" rIns="0" bIns="0" rtlCol="0" anchor="t" anchorCtr="0">
            <a:noAutofit/>
          </a:bodyPr>
          <a:lstStyle/>
          <a:p>
            <a:pPr algn="ctr">
              <a:defRPr/>
            </a:pPr>
            <a:r>
              <a:rPr lang="en-US" sz="825" b="1" kern="0" dirty="0">
                <a:solidFill>
                  <a:sysClr val="windowText" lastClr="000000"/>
                </a:solidFill>
                <a:latin typeface="Arial Narrow" panose="020B0606020202030204" pitchFamily="34" charset="0"/>
              </a:rPr>
              <a:t>POM</a:t>
            </a:r>
            <a:endParaRPr lang="en-US" sz="675" b="1" kern="0" dirty="0">
              <a:solidFill>
                <a:sysClr val="windowText" lastClr="000000"/>
              </a:solidFill>
              <a:latin typeface="Arial Narrow" panose="020B0606020202030204" pitchFamily="34" charset="0"/>
            </a:endParaRPr>
          </a:p>
        </p:txBody>
      </p:sp>
      <p:sp>
        <p:nvSpPr>
          <p:cNvPr id="21" name="TextBox 20"/>
          <p:cNvSpPr txBox="1"/>
          <p:nvPr/>
        </p:nvSpPr>
        <p:spPr>
          <a:xfrm rot="19779790">
            <a:off x="5426048" y="4684307"/>
            <a:ext cx="829959" cy="219291"/>
          </a:xfrm>
          <a:prstGeom prst="rect">
            <a:avLst/>
          </a:prstGeom>
          <a:noFill/>
        </p:spPr>
        <p:txBody>
          <a:bodyPr wrap="none" rtlCol="0" anchor="ctr" anchorCtr="0">
            <a:prstTxWarp prst="textArchDown">
              <a:avLst>
                <a:gd name="adj" fmla="val 96936"/>
              </a:avLst>
            </a:prstTxWarp>
            <a:spAutoFit/>
          </a:bodyPr>
          <a:lstStyle/>
          <a:p>
            <a:pPr algn="ctr">
              <a:defRPr/>
            </a:pPr>
            <a:r>
              <a:rPr lang="en-US" sz="825" b="1" kern="0" dirty="0">
                <a:solidFill>
                  <a:sysClr val="windowText" lastClr="000000"/>
                </a:solidFill>
                <a:latin typeface="Arial" panose="020B0604020202020204" pitchFamily="34" charset="0"/>
                <a:cs typeface="Arial" panose="020B0604020202020204" pitchFamily="34" charset="0"/>
              </a:rPr>
              <a:t>Programming</a:t>
            </a:r>
          </a:p>
        </p:txBody>
      </p:sp>
      <p:sp>
        <p:nvSpPr>
          <p:cNvPr id="22" name="Notched Right Arrow 21"/>
          <p:cNvSpPr/>
          <p:nvPr/>
        </p:nvSpPr>
        <p:spPr>
          <a:xfrm rot="11155916">
            <a:off x="4824861" y="5001260"/>
            <a:ext cx="475748" cy="145545"/>
          </a:xfrm>
          <a:prstGeom prst="notchedRightArrow">
            <a:avLst/>
          </a:prstGeom>
          <a:gradFill flip="none" rotWithShape="1">
            <a:gsLst>
              <a:gs pos="62000">
                <a:srgbClr val="F79646">
                  <a:lumMod val="60000"/>
                  <a:lumOff val="40000"/>
                </a:srgbClr>
              </a:gs>
              <a:gs pos="46000">
                <a:srgbClr val="C0504D">
                  <a:lumMod val="40000"/>
                  <a:lumOff val="6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23" name="TextBox 22"/>
          <p:cNvSpPr txBox="1"/>
          <p:nvPr/>
        </p:nvSpPr>
        <p:spPr>
          <a:xfrm rot="1194416">
            <a:off x="4101372" y="4763205"/>
            <a:ext cx="859115" cy="219291"/>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Budgeting</a:t>
            </a:r>
          </a:p>
        </p:txBody>
      </p:sp>
      <p:sp>
        <p:nvSpPr>
          <p:cNvPr id="26" name="Notched Right Arrow 25"/>
          <p:cNvSpPr/>
          <p:nvPr/>
        </p:nvSpPr>
        <p:spPr>
          <a:xfrm rot="13571927">
            <a:off x="3773911" y="4514683"/>
            <a:ext cx="371975" cy="186149"/>
          </a:xfrm>
          <a:prstGeom prst="notchedRightArrow">
            <a:avLst/>
          </a:prstGeom>
          <a:gradFill flip="none" rotWithShape="1">
            <a:gsLst>
              <a:gs pos="34000">
                <a:srgbClr val="8064A2">
                  <a:lumMod val="60000"/>
                  <a:lumOff val="40000"/>
                </a:srgbClr>
              </a:gs>
              <a:gs pos="84000">
                <a:srgbClr val="C0504D">
                  <a:lumMod val="40000"/>
                  <a:lumOff val="6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prstTxWarp prst="textArchUp">
              <a:avLst>
                <a:gd name="adj" fmla="val 9386197"/>
              </a:avLst>
            </a:prstTxWarp>
          </a:bodyPr>
          <a:lstStyle/>
          <a:p>
            <a:pPr algn="ctr">
              <a:defRPr/>
            </a:pPr>
            <a:endParaRPr lang="en-US" sz="750" kern="0">
              <a:solidFill>
                <a:sysClr val="window" lastClr="FFFFFF"/>
              </a:solidFill>
              <a:latin typeface="Calibri"/>
            </a:endParaRPr>
          </a:p>
        </p:txBody>
      </p:sp>
      <p:sp>
        <p:nvSpPr>
          <p:cNvPr id="27" name="TextBox 26"/>
          <p:cNvSpPr txBox="1"/>
          <p:nvPr/>
        </p:nvSpPr>
        <p:spPr>
          <a:xfrm rot="16200000">
            <a:off x="3285065" y="3505490"/>
            <a:ext cx="738424"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Execution</a:t>
            </a:r>
          </a:p>
        </p:txBody>
      </p:sp>
      <p:sp>
        <p:nvSpPr>
          <p:cNvPr id="28" name="TextBox 27"/>
          <p:cNvSpPr txBox="1"/>
          <p:nvPr/>
        </p:nvSpPr>
        <p:spPr>
          <a:xfrm>
            <a:off x="2334628" y="3472752"/>
            <a:ext cx="845103" cy="230832"/>
          </a:xfrm>
          <a:prstGeom prst="rect">
            <a:avLst/>
          </a:prstGeom>
          <a:noFill/>
        </p:spPr>
        <p:txBody>
          <a:bodyPr wrap="none" rtlCol="0">
            <a:spAutoFit/>
          </a:bodyPr>
          <a:lstStyle/>
          <a:p>
            <a:pPr>
              <a:defRPr/>
            </a:pPr>
            <a:r>
              <a:rPr lang="en-US" sz="900" b="1" kern="0" dirty="0">
                <a:solidFill>
                  <a:sysClr val="windowText" lastClr="000000"/>
                </a:solidFill>
              </a:rPr>
              <a:t>OPFOR / SE</a:t>
            </a:r>
          </a:p>
        </p:txBody>
      </p:sp>
      <p:sp>
        <p:nvSpPr>
          <p:cNvPr id="29" name="TextBox 28"/>
          <p:cNvSpPr txBox="1"/>
          <p:nvPr/>
        </p:nvSpPr>
        <p:spPr>
          <a:xfrm rot="19273734">
            <a:off x="3747136" y="2505396"/>
            <a:ext cx="876683"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Assessment</a:t>
            </a:r>
          </a:p>
        </p:txBody>
      </p:sp>
      <p:sp>
        <p:nvSpPr>
          <p:cNvPr id="31" name="Notched Right Arrow 30"/>
          <p:cNvSpPr/>
          <p:nvPr/>
        </p:nvSpPr>
        <p:spPr>
          <a:xfrm>
            <a:off x="4853746" y="2138043"/>
            <a:ext cx="467188" cy="148212"/>
          </a:xfrm>
          <a:prstGeom prst="notchedRightArrow">
            <a:avLst/>
          </a:prstGeom>
          <a:gradFill flip="none" rotWithShape="1">
            <a:gsLst>
              <a:gs pos="43000">
                <a:srgbClr val="92D050"/>
              </a:gs>
              <a:gs pos="65000">
                <a:srgbClr val="1F497D">
                  <a:lumMod val="60000"/>
                  <a:lumOff val="4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2" name="Notched Right Arrow 31"/>
          <p:cNvSpPr/>
          <p:nvPr/>
        </p:nvSpPr>
        <p:spPr>
          <a:xfrm rot="17764275">
            <a:off x="3543052" y="2847767"/>
            <a:ext cx="371975" cy="186149"/>
          </a:xfrm>
          <a:prstGeom prst="notchedRightArrow">
            <a:avLst/>
          </a:prstGeom>
          <a:gradFill flip="none" rotWithShape="1">
            <a:gsLst>
              <a:gs pos="73000">
                <a:srgbClr val="8064A2">
                  <a:lumMod val="60000"/>
                  <a:lumOff val="40000"/>
                </a:srgbClr>
              </a:gs>
              <a:gs pos="27000">
                <a:srgbClr val="1F497D">
                  <a:lumMod val="60000"/>
                  <a:lumOff val="4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3" name="TextBox 32"/>
          <p:cNvSpPr txBox="1"/>
          <p:nvPr/>
        </p:nvSpPr>
        <p:spPr>
          <a:xfrm>
            <a:off x="3195813" y="2170186"/>
            <a:ext cx="614271" cy="369332"/>
          </a:xfrm>
          <a:prstGeom prst="rect">
            <a:avLst/>
          </a:prstGeom>
          <a:noFill/>
        </p:spPr>
        <p:txBody>
          <a:bodyPr wrap="none" rtlCol="0">
            <a:spAutoFit/>
          </a:bodyPr>
          <a:lstStyle/>
          <a:p>
            <a:pPr algn="ctr">
              <a:defRPr/>
            </a:pPr>
            <a:r>
              <a:rPr lang="en-US" sz="900" b="1" kern="0" dirty="0">
                <a:solidFill>
                  <a:sysClr val="windowText" lastClr="000000"/>
                </a:solidFill>
              </a:rPr>
              <a:t>P&amp;R</a:t>
            </a:r>
          </a:p>
          <a:p>
            <a:pPr algn="ctr">
              <a:defRPr/>
            </a:pPr>
            <a:r>
              <a:rPr lang="en-US" sz="900" b="1" kern="0" dirty="0">
                <a:solidFill>
                  <a:sysClr val="windowText" lastClr="000000"/>
                </a:solidFill>
              </a:rPr>
              <a:t> (PA&amp;E)</a:t>
            </a:r>
          </a:p>
        </p:txBody>
      </p:sp>
      <p:sp>
        <p:nvSpPr>
          <p:cNvPr id="34" name="TextBox 33"/>
          <p:cNvSpPr txBox="1"/>
          <p:nvPr/>
        </p:nvSpPr>
        <p:spPr>
          <a:xfrm>
            <a:off x="5551938" y="5108716"/>
            <a:ext cx="1204177" cy="369332"/>
          </a:xfrm>
          <a:prstGeom prst="rect">
            <a:avLst/>
          </a:prstGeom>
          <a:noFill/>
        </p:spPr>
        <p:txBody>
          <a:bodyPr wrap="none" rtlCol="0">
            <a:spAutoFit/>
          </a:bodyPr>
          <a:lstStyle/>
          <a:p>
            <a:pPr algn="ctr">
              <a:defRPr/>
            </a:pPr>
            <a:r>
              <a:rPr lang="en-US" sz="900" b="1" kern="0" dirty="0">
                <a:solidFill>
                  <a:sysClr val="windowText" lastClr="000000"/>
                </a:solidFill>
              </a:rPr>
              <a:t>P&amp;R</a:t>
            </a:r>
          </a:p>
          <a:p>
            <a:pPr algn="ctr">
              <a:defRPr/>
            </a:pPr>
            <a:r>
              <a:rPr lang="en-US" sz="900" b="1" kern="0" dirty="0">
                <a:solidFill>
                  <a:sysClr val="windowText" lastClr="000000"/>
                </a:solidFill>
              </a:rPr>
              <a:t>MARCORSYSCOM</a:t>
            </a:r>
          </a:p>
        </p:txBody>
      </p:sp>
      <p:sp>
        <p:nvSpPr>
          <p:cNvPr id="35" name="TextBox 34"/>
          <p:cNvSpPr txBox="1"/>
          <p:nvPr/>
        </p:nvSpPr>
        <p:spPr>
          <a:xfrm>
            <a:off x="4113863" y="5285337"/>
            <a:ext cx="428322" cy="230832"/>
          </a:xfrm>
          <a:prstGeom prst="rect">
            <a:avLst/>
          </a:prstGeom>
          <a:noFill/>
        </p:spPr>
        <p:txBody>
          <a:bodyPr wrap="none" rtlCol="0">
            <a:spAutoFit/>
          </a:bodyPr>
          <a:lstStyle/>
          <a:p>
            <a:pPr algn="ctr">
              <a:defRPr/>
            </a:pPr>
            <a:r>
              <a:rPr lang="en-US" sz="900" b="1" kern="0" dirty="0">
                <a:solidFill>
                  <a:sysClr val="windowText" lastClr="000000"/>
                </a:solidFill>
              </a:rPr>
              <a:t>P&amp;R</a:t>
            </a:r>
          </a:p>
        </p:txBody>
      </p:sp>
      <p:sp>
        <p:nvSpPr>
          <p:cNvPr id="36" name="Notched Right Arrow 35"/>
          <p:cNvSpPr/>
          <p:nvPr/>
        </p:nvSpPr>
        <p:spPr>
          <a:xfrm rot="7667183">
            <a:off x="6123067" y="4419851"/>
            <a:ext cx="365282" cy="189560"/>
          </a:xfrm>
          <a:prstGeom prst="notchedRightArrow">
            <a:avLst/>
          </a:prstGeom>
          <a:gradFill flip="none" rotWithShape="1">
            <a:gsLst>
              <a:gs pos="48000">
                <a:srgbClr val="F79646">
                  <a:lumMod val="60000"/>
                  <a:lumOff val="40000"/>
                </a:srgbClr>
              </a:gs>
              <a:gs pos="70000">
                <a:srgbClr val="FFFF00"/>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7" name="Flowchart: Document 36"/>
          <p:cNvSpPr>
            <a:spLocks noChangeAspect="1"/>
          </p:cNvSpPr>
          <p:nvPr/>
        </p:nvSpPr>
        <p:spPr>
          <a:xfrm>
            <a:off x="6023107" y="4172861"/>
            <a:ext cx="604483" cy="331246"/>
          </a:xfrm>
          <a:prstGeom prst="flowChartDocument">
            <a:avLst/>
          </a:prstGeom>
          <a:solidFill>
            <a:srgbClr val="FFFF00">
              <a:alpha val="80000"/>
            </a:srgbClr>
          </a:solidFill>
          <a:ln w="3175"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900" b="1" kern="0" dirty="0">
                <a:solidFill>
                  <a:sysClr val="windowText" lastClr="000000"/>
                </a:solidFill>
                <a:latin typeface="Arial Narrow" panose="020B0606020202030204" pitchFamily="34" charset="0"/>
              </a:rPr>
              <a:t>CD&amp;I “PLAN”</a:t>
            </a:r>
          </a:p>
        </p:txBody>
      </p:sp>
      <p:sp>
        <p:nvSpPr>
          <p:cNvPr id="38" name="Rectangular Callout 37"/>
          <p:cNvSpPr/>
          <p:nvPr/>
        </p:nvSpPr>
        <p:spPr bwMode="auto">
          <a:xfrm>
            <a:off x="2451586" y="2692667"/>
            <a:ext cx="694142" cy="205530"/>
          </a:xfrm>
          <a:prstGeom prst="wedgeRectCallout">
            <a:avLst>
              <a:gd name="adj1" fmla="val 122169"/>
              <a:gd name="adj2" fmla="val 26642"/>
            </a:avLst>
          </a:prstGeom>
          <a:noFill/>
          <a:ln w="317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788" b="1" kern="0" dirty="0">
                <a:solidFill>
                  <a:prstClr val="black"/>
                </a:solidFill>
                <a:latin typeface="Arial" panose="020B0604020202020204" pitchFamily="34" charset="0"/>
                <a:cs typeface="Arial" panose="020B0604020202020204" pitchFamily="34" charset="0"/>
              </a:rPr>
              <a:t>End of FY</a:t>
            </a:r>
          </a:p>
        </p:txBody>
      </p:sp>
      <p:sp>
        <p:nvSpPr>
          <p:cNvPr id="42" name="Flowchart: Document 41"/>
          <p:cNvSpPr>
            <a:spLocks noChangeAspect="1"/>
          </p:cNvSpPr>
          <p:nvPr/>
        </p:nvSpPr>
        <p:spPr>
          <a:xfrm>
            <a:off x="5830447" y="3214652"/>
            <a:ext cx="620421" cy="203919"/>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MCCL</a:t>
            </a:r>
          </a:p>
        </p:txBody>
      </p:sp>
      <p:sp>
        <p:nvSpPr>
          <p:cNvPr id="43" name="Flowchart: Document 42"/>
          <p:cNvSpPr>
            <a:spLocks noChangeAspect="1"/>
          </p:cNvSpPr>
          <p:nvPr/>
        </p:nvSpPr>
        <p:spPr>
          <a:xfrm>
            <a:off x="5841767" y="3439301"/>
            <a:ext cx="620421" cy="203919"/>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MCGL</a:t>
            </a:r>
          </a:p>
        </p:txBody>
      </p:sp>
      <p:sp>
        <p:nvSpPr>
          <p:cNvPr id="44" name="Flowchart: Document 43"/>
          <p:cNvSpPr>
            <a:spLocks noChangeAspect="1"/>
          </p:cNvSpPr>
          <p:nvPr/>
        </p:nvSpPr>
        <p:spPr>
          <a:xfrm>
            <a:off x="5841767" y="3665846"/>
            <a:ext cx="620421" cy="203920"/>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MCSDD</a:t>
            </a:r>
          </a:p>
        </p:txBody>
      </p:sp>
      <p:sp>
        <p:nvSpPr>
          <p:cNvPr id="46" name="Oval 45"/>
          <p:cNvSpPr/>
          <p:nvPr/>
        </p:nvSpPr>
        <p:spPr bwMode="auto">
          <a:xfrm>
            <a:off x="6399292" y="3245375"/>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47" name="Oval 46"/>
          <p:cNvSpPr/>
          <p:nvPr/>
        </p:nvSpPr>
        <p:spPr bwMode="auto">
          <a:xfrm>
            <a:off x="6431640" y="3474524"/>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48" name="Oval 47"/>
          <p:cNvSpPr/>
          <p:nvPr/>
        </p:nvSpPr>
        <p:spPr bwMode="auto">
          <a:xfrm>
            <a:off x="6431640" y="3694628"/>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55" name="TextBox 54"/>
          <p:cNvSpPr txBox="1"/>
          <p:nvPr/>
        </p:nvSpPr>
        <p:spPr>
          <a:xfrm rot="19685562">
            <a:off x="5597830" y="4856835"/>
            <a:ext cx="785798" cy="219291"/>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POM-27</a:t>
            </a:r>
          </a:p>
        </p:txBody>
      </p:sp>
      <p:sp>
        <p:nvSpPr>
          <p:cNvPr id="58" name="Oval 57"/>
          <p:cNvSpPr/>
          <p:nvPr/>
        </p:nvSpPr>
        <p:spPr bwMode="auto">
          <a:xfrm>
            <a:off x="6403430" y="3923943"/>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59" name="TextBox 58"/>
          <p:cNvSpPr txBox="1"/>
          <p:nvPr/>
        </p:nvSpPr>
        <p:spPr>
          <a:xfrm rot="5400000">
            <a:off x="6174094" y="3565035"/>
            <a:ext cx="688304" cy="219291"/>
          </a:xfrm>
          <a:prstGeom prst="rect">
            <a:avLst/>
          </a:prstGeom>
          <a:noFill/>
        </p:spPr>
        <p:txBody>
          <a:bodyPr wrap="none" rtlCol="0" anchor="ctr" anchorCtr="0">
            <a:prstTxWarp prst="textArchUp">
              <a:avLst>
                <a:gd name="adj" fmla="val 9874895"/>
              </a:avLst>
            </a:prstTxWarp>
            <a:spAutoFit/>
          </a:bodyPr>
          <a:lstStyle/>
          <a:p>
            <a:pPr algn="ctr">
              <a:defRPr/>
            </a:pPr>
            <a:r>
              <a:rPr lang="en-US" sz="975" b="1" kern="0" dirty="0">
                <a:solidFill>
                  <a:sysClr val="windowText" lastClr="000000"/>
                </a:solidFill>
              </a:rPr>
              <a:t>Planning</a:t>
            </a:r>
          </a:p>
        </p:txBody>
      </p:sp>
      <p:sp>
        <p:nvSpPr>
          <p:cNvPr id="60" name="TextBox 59"/>
          <p:cNvSpPr txBox="1"/>
          <p:nvPr/>
        </p:nvSpPr>
        <p:spPr>
          <a:xfrm rot="1479682">
            <a:off x="4001849" y="5025919"/>
            <a:ext cx="785798" cy="177009"/>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FY-26</a:t>
            </a:r>
          </a:p>
        </p:txBody>
      </p:sp>
      <p:sp>
        <p:nvSpPr>
          <p:cNvPr id="61" name="TextBox 60"/>
          <p:cNvSpPr txBox="1"/>
          <p:nvPr/>
        </p:nvSpPr>
        <p:spPr>
          <a:xfrm rot="5400000">
            <a:off x="6350794" y="3426966"/>
            <a:ext cx="545022" cy="419714"/>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POM-27</a:t>
            </a:r>
          </a:p>
        </p:txBody>
      </p:sp>
      <p:sp>
        <p:nvSpPr>
          <p:cNvPr id="62" name="TextBox 61"/>
          <p:cNvSpPr txBox="1"/>
          <p:nvPr/>
        </p:nvSpPr>
        <p:spPr>
          <a:xfrm rot="1688910">
            <a:off x="5492667" y="2252456"/>
            <a:ext cx="836683" cy="432651"/>
          </a:xfrm>
          <a:prstGeom prst="rect">
            <a:avLst/>
          </a:prstGeom>
          <a:noFill/>
        </p:spPr>
        <p:txBody>
          <a:bodyPr spcFirstLastPara="1" wrap="none" numCol="1" rtlCol="0" anchor="ctr" anchorCtr="0">
            <a:prstTxWarp prst="textArchUp">
              <a:avLst>
                <a:gd name="adj" fmla="val 10872039"/>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FY-30+</a:t>
            </a:r>
          </a:p>
        </p:txBody>
      </p:sp>
      <p:sp>
        <p:nvSpPr>
          <p:cNvPr id="63" name="TextBox 62"/>
          <p:cNvSpPr txBox="1"/>
          <p:nvPr/>
        </p:nvSpPr>
        <p:spPr>
          <a:xfrm rot="19288207">
            <a:off x="3681293" y="2367746"/>
            <a:ext cx="785798" cy="219291"/>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PB-25</a:t>
            </a:r>
          </a:p>
        </p:txBody>
      </p:sp>
      <p:sp>
        <p:nvSpPr>
          <p:cNvPr id="64" name="TextBox 63"/>
          <p:cNvSpPr txBox="1"/>
          <p:nvPr/>
        </p:nvSpPr>
        <p:spPr>
          <a:xfrm rot="16200000">
            <a:off x="3061215" y="3562771"/>
            <a:ext cx="785798" cy="175355"/>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PB-25</a:t>
            </a:r>
          </a:p>
        </p:txBody>
      </p:sp>
      <p:sp>
        <p:nvSpPr>
          <p:cNvPr id="65" name="Block Arc 64"/>
          <p:cNvSpPr/>
          <p:nvPr/>
        </p:nvSpPr>
        <p:spPr>
          <a:xfrm>
            <a:off x="3683103" y="2349453"/>
            <a:ext cx="2709629" cy="2514600"/>
          </a:xfrm>
          <a:prstGeom prst="blockArc">
            <a:avLst>
              <a:gd name="adj1" fmla="val 8520454"/>
              <a:gd name="adj2" fmla="val 12715180"/>
              <a:gd name="adj3" fmla="val 11257"/>
            </a:avLst>
          </a:prstGeom>
          <a:solidFill>
            <a:srgbClr val="FF0000"/>
          </a:solidFill>
          <a:ln w="25400" cap="flat" cmpd="sng" algn="ctr">
            <a:solidFill>
              <a:schemeClr val="tx1"/>
            </a:solidFill>
            <a:prstDash val="solid"/>
          </a:ln>
          <a:effectLst/>
        </p:spPr>
        <p:txBody>
          <a:bodyPr rtlCol="0" anchor="ctr"/>
          <a:lstStyle/>
          <a:p>
            <a:pPr algn="ctr"/>
            <a:endParaRPr lang="en-US" sz="750" kern="0">
              <a:solidFill>
                <a:sysClr val="windowText" lastClr="000000"/>
              </a:solidFill>
              <a:latin typeface="Calibri"/>
            </a:endParaRPr>
          </a:p>
        </p:txBody>
      </p:sp>
      <p:sp>
        <p:nvSpPr>
          <p:cNvPr id="66" name="TextBox 65"/>
          <p:cNvSpPr txBox="1"/>
          <p:nvPr/>
        </p:nvSpPr>
        <p:spPr>
          <a:xfrm rot="15948623">
            <a:off x="3661942" y="3240046"/>
            <a:ext cx="1355846" cy="845498"/>
          </a:xfrm>
          <a:prstGeom prst="rect">
            <a:avLst/>
          </a:prstGeom>
          <a:noFill/>
        </p:spPr>
        <p:txBody>
          <a:bodyPr wrap="none" rtlCol="0">
            <a:prstTxWarp prst="textArchUp">
              <a:avLst>
                <a:gd name="adj" fmla="val 13975763"/>
              </a:avLst>
            </a:prstTxWarp>
            <a:spAutoFit/>
          </a:bodyPr>
          <a:lstStyle/>
          <a:p>
            <a:pPr algn="ctr">
              <a:defRPr/>
            </a:pPr>
            <a:r>
              <a:rPr lang="en-US" sz="825" b="1" kern="0" dirty="0">
                <a:solidFill>
                  <a:sysClr val="windowText" lastClr="000000"/>
                </a:solidFill>
                <a:latin typeface="Arial" panose="020B0604020202020204" pitchFamily="34" charset="0"/>
                <a:cs typeface="Arial" panose="020B0604020202020204" pitchFamily="34" charset="0"/>
              </a:rPr>
              <a:t>METs / METLs</a:t>
            </a:r>
          </a:p>
          <a:p>
            <a:pPr algn="ctr">
              <a:defRPr/>
            </a:pPr>
            <a:r>
              <a:rPr lang="en-US" sz="825" b="1" kern="0" dirty="0">
                <a:solidFill>
                  <a:sysClr val="windowText" lastClr="000000"/>
                </a:solidFill>
                <a:latin typeface="Arial" panose="020B0604020202020204" pitchFamily="34" charset="0"/>
                <a:cs typeface="Arial" panose="020B0604020202020204" pitchFamily="34" charset="0"/>
              </a:rPr>
              <a:t>DRRS-MC</a:t>
            </a:r>
          </a:p>
        </p:txBody>
      </p:sp>
      <p:sp>
        <p:nvSpPr>
          <p:cNvPr id="67" name="Flowchart: Document 66"/>
          <p:cNvSpPr>
            <a:spLocks noChangeAspect="1"/>
          </p:cNvSpPr>
          <p:nvPr/>
        </p:nvSpPr>
        <p:spPr>
          <a:xfrm>
            <a:off x="3848836" y="1848840"/>
            <a:ext cx="556520" cy="229793"/>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sz="800" b="1" kern="0" dirty="0">
                <a:solidFill>
                  <a:sysClr val="windowText" lastClr="000000"/>
                </a:solidFill>
                <a:latin typeface="Arial Narrow" panose="020B0606020202030204" pitchFamily="34" charset="0"/>
              </a:rPr>
              <a:t>QDR</a:t>
            </a:r>
          </a:p>
        </p:txBody>
      </p:sp>
      <p:sp>
        <p:nvSpPr>
          <p:cNvPr id="68" name="Flowchart: Document 67"/>
          <p:cNvSpPr>
            <a:spLocks noChangeAspect="1"/>
          </p:cNvSpPr>
          <p:nvPr/>
        </p:nvSpPr>
        <p:spPr>
          <a:xfrm>
            <a:off x="3506929" y="1478860"/>
            <a:ext cx="444205" cy="301129"/>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sz="800" b="1" kern="0" dirty="0">
                <a:solidFill>
                  <a:sysClr val="windowText" lastClr="000000"/>
                </a:solidFill>
                <a:latin typeface="Arial Narrow" panose="020B0606020202030204" pitchFamily="34" charset="0"/>
              </a:rPr>
              <a:t>DPG</a:t>
            </a:r>
          </a:p>
        </p:txBody>
      </p:sp>
      <p:sp>
        <p:nvSpPr>
          <p:cNvPr id="69" name="Flowchart: Document 68"/>
          <p:cNvSpPr>
            <a:spLocks noChangeAspect="1"/>
          </p:cNvSpPr>
          <p:nvPr/>
        </p:nvSpPr>
        <p:spPr>
          <a:xfrm>
            <a:off x="3303748" y="1081903"/>
            <a:ext cx="590635" cy="315403"/>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sz="800" b="1" kern="0" dirty="0">
                <a:solidFill>
                  <a:sysClr val="windowText" lastClr="000000"/>
                </a:solidFill>
                <a:latin typeface="Arial Narrow" panose="020B0606020202030204" pitchFamily="34" charset="0"/>
              </a:rPr>
              <a:t>NSS</a:t>
            </a:r>
          </a:p>
        </p:txBody>
      </p:sp>
      <p:sp>
        <p:nvSpPr>
          <p:cNvPr id="71" name="Flowchart: Document 70"/>
          <p:cNvSpPr>
            <a:spLocks noChangeAspect="1"/>
          </p:cNvSpPr>
          <p:nvPr/>
        </p:nvSpPr>
        <p:spPr>
          <a:xfrm>
            <a:off x="4056679" y="1082034"/>
            <a:ext cx="478752" cy="333597"/>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sz="800" b="1" kern="0" dirty="0">
                <a:solidFill>
                  <a:sysClr val="windowText" lastClr="000000"/>
                </a:solidFill>
                <a:latin typeface="Arial Narrow" panose="020B0606020202030204" pitchFamily="34" charset="0"/>
              </a:rPr>
              <a:t>NDS</a:t>
            </a:r>
          </a:p>
        </p:txBody>
      </p:sp>
      <p:sp>
        <p:nvSpPr>
          <p:cNvPr id="72" name="Flowchart: Document 71"/>
          <p:cNvSpPr>
            <a:spLocks noChangeAspect="1"/>
          </p:cNvSpPr>
          <p:nvPr/>
        </p:nvSpPr>
        <p:spPr>
          <a:xfrm>
            <a:off x="4213197" y="1472716"/>
            <a:ext cx="510236" cy="294787"/>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sz="800" b="1" kern="0" dirty="0">
                <a:solidFill>
                  <a:sysClr val="windowText" lastClr="000000"/>
                </a:solidFill>
                <a:latin typeface="Arial Narrow" panose="020B0606020202030204" pitchFamily="34" charset="0"/>
              </a:rPr>
              <a:t>NMS</a:t>
            </a:r>
          </a:p>
        </p:txBody>
      </p:sp>
      <p:sp>
        <p:nvSpPr>
          <p:cNvPr id="73" name="Flowchart: Document 72"/>
          <p:cNvSpPr>
            <a:spLocks noChangeAspect="1"/>
          </p:cNvSpPr>
          <p:nvPr/>
        </p:nvSpPr>
        <p:spPr>
          <a:xfrm>
            <a:off x="4769606" y="1113855"/>
            <a:ext cx="733948" cy="9081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39</a:t>
            </a:r>
            <a:r>
              <a:rPr lang="en-US" b="1" kern="0" baseline="30000" dirty="0">
                <a:solidFill>
                  <a:sysClr val="windowText" lastClr="000000"/>
                </a:solidFill>
                <a:latin typeface="Arial Narrow" panose="020B0606020202030204" pitchFamily="34" charset="0"/>
              </a:rPr>
              <a:t>th</a:t>
            </a:r>
            <a:r>
              <a:rPr lang="en-US" b="1" kern="0" dirty="0">
                <a:solidFill>
                  <a:sysClr val="windowText" lastClr="000000"/>
                </a:solidFill>
                <a:latin typeface="Arial Narrow" panose="020B0606020202030204" pitchFamily="34" charset="0"/>
              </a:rPr>
              <a:t> CMC CPG</a:t>
            </a:r>
          </a:p>
        </p:txBody>
      </p:sp>
      <p:sp>
        <p:nvSpPr>
          <p:cNvPr id="76" name="Flowchart: Document 75"/>
          <p:cNvSpPr>
            <a:spLocks noChangeAspect="1"/>
          </p:cNvSpPr>
          <p:nvPr/>
        </p:nvSpPr>
        <p:spPr>
          <a:xfrm>
            <a:off x="6925684" y="2971801"/>
            <a:ext cx="685800" cy="275035"/>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788" b="1" kern="0" dirty="0">
                <a:solidFill>
                  <a:sysClr val="windowText" lastClr="000000"/>
                </a:solidFill>
                <a:latin typeface="Arial" panose="020B0604020202020204" pitchFamily="34" charset="0"/>
                <a:cs typeface="Arial" panose="020B0604020202020204" pitchFamily="34" charset="0"/>
              </a:rPr>
              <a:t>Force Design</a:t>
            </a:r>
          </a:p>
        </p:txBody>
      </p:sp>
      <p:sp>
        <p:nvSpPr>
          <p:cNvPr id="77" name="Flowchart: Document 132"/>
          <p:cNvSpPr>
            <a:spLocks noChangeAspect="1"/>
          </p:cNvSpPr>
          <p:nvPr/>
        </p:nvSpPr>
        <p:spPr bwMode="auto">
          <a:xfrm>
            <a:off x="6900269" y="3716979"/>
            <a:ext cx="796671" cy="391670"/>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Front End Assessment </a:t>
            </a:r>
          </a:p>
        </p:txBody>
      </p:sp>
      <p:sp>
        <p:nvSpPr>
          <p:cNvPr id="78" name="Flowchart: Document 77"/>
          <p:cNvSpPr>
            <a:spLocks noChangeAspect="1"/>
          </p:cNvSpPr>
          <p:nvPr/>
        </p:nvSpPr>
        <p:spPr bwMode="auto">
          <a:xfrm>
            <a:off x="6916132" y="3314478"/>
            <a:ext cx="699296" cy="266768"/>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MAGTF Wargames</a:t>
            </a:r>
          </a:p>
        </p:txBody>
      </p:sp>
      <p:sp>
        <p:nvSpPr>
          <p:cNvPr id="79" name="Flowchart: Document 132"/>
          <p:cNvSpPr>
            <a:spLocks noChangeAspect="1"/>
          </p:cNvSpPr>
          <p:nvPr/>
        </p:nvSpPr>
        <p:spPr bwMode="auto">
          <a:xfrm>
            <a:off x="6905847" y="4196545"/>
            <a:ext cx="650190" cy="267418"/>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Program Reviews</a:t>
            </a:r>
          </a:p>
        </p:txBody>
      </p:sp>
      <p:sp>
        <p:nvSpPr>
          <p:cNvPr id="80" name="Rectangular Callout 79"/>
          <p:cNvSpPr/>
          <p:nvPr/>
        </p:nvSpPr>
        <p:spPr bwMode="auto">
          <a:xfrm>
            <a:off x="2525191" y="1803519"/>
            <a:ext cx="781967" cy="341274"/>
          </a:xfrm>
          <a:prstGeom prst="wedgeRectCallout">
            <a:avLst>
              <a:gd name="adj1" fmla="val 243895"/>
              <a:gd name="adj2" fmla="val 103258"/>
            </a:avLst>
          </a:prstGeom>
          <a:noFill/>
          <a:ln w="3175" cap="flat" cmpd="sng" algn="ctr">
            <a:solidFill>
              <a:sysClr val="windowText" lastClr="000000"/>
            </a:solidFill>
            <a:prstDash val="solid"/>
            <a:round/>
            <a:headEnd type="none" w="med" len="med"/>
            <a:tailEnd type="none" w="med" len="med"/>
          </a:ln>
          <a:effectLst/>
        </p:spPr>
        <p:txBody>
          <a:bodyPr anchor="ctr"/>
          <a:lstStyle/>
          <a:p>
            <a:pPr algn="ctr" eaLnBrk="0" hangingPunct="0">
              <a:lnSpc>
                <a:spcPct val="80000"/>
              </a:lnSpc>
              <a:spcBef>
                <a:spcPct val="20000"/>
              </a:spcBef>
              <a:buClr>
                <a:srgbClr val="FF0000"/>
              </a:buClr>
              <a:defRPr/>
            </a:pPr>
            <a:r>
              <a:rPr lang="en-US" sz="788" b="1" kern="0" dirty="0">
                <a:solidFill>
                  <a:prstClr val="black"/>
                </a:solidFill>
                <a:latin typeface="Arial" panose="020B0604020202020204" pitchFamily="34" charset="0"/>
                <a:cs typeface="Arial" panose="020B0604020202020204" pitchFamily="34" charset="0"/>
              </a:rPr>
              <a:t>Approved P&amp;R Assessment</a:t>
            </a:r>
          </a:p>
        </p:txBody>
      </p:sp>
      <p:pic>
        <p:nvPicPr>
          <p:cNvPr id="83" name="Picture 82"/>
          <p:cNvPicPr>
            <a:picLocks noChangeAspect="1"/>
          </p:cNvPicPr>
          <p:nvPr/>
        </p:nvPicPr>
        <p:blipFill rotWithShape="1">
          <a:blip r:embed="rId2"/>
          <a:srcRect l="9898" t="18326" r="59082" b="15061"/>
          <a:stretch/>
        </p:blipFill>
        <p:spPr>
          <a:xfrm>
            <a:off x="4124380" y="2785263"/>
            <a:ext cx="1610132" cy="1421374"/>
          </a:xfrm>
          <a:prstGeom prst="rect">
            <a:avLst/>
          </a:prstGeom>
        </p:spPr>
      </p:pic>
      <p:sp>
        <p:nvSpPr>
          <p:cNvPr id="84" name="Diamond 83"/>
          <p:cNvSpPr/>
          <p:nvPr/>
        </p:nvSpPr>
        <p:spPr bwMode="auto">
          <a:xfrm>
            <a:off x="7112401" y="4744993"/>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86" name="TextBox 85"/>
          <p:cNvSpPr txBox="1"/>
          <p:nvPr/>
        </p:nvSpPr>
        <p:spPr>
          <a:xfrm>
            <a:off x="7659273" y="4703576"/>
            <a:ext cx="782506" cy="207749"/>
          </a:xfrm>
          <a:prstGeom prst="rect">
            <a:avLst/>
          </a:prstGeom>
          <a:noFill/>
        </p:spPr>
        <p:txBody>
          <a:bodyPr wrap="square" rtlCol="0">
            <a:spAutoFit/>
          </a:bodyPr>
          <a:lstStyle/>
          <a:p>
            <a:r>
              <a:rPr lang="en-US" sz="750" b="1" dirty="0">
                <a:latin typeface="Arial" panose="020B0604020202020204" pitchFamily="34" charset="0"/>
                <a:cs typeface="Arial" panose="020B0604020202020204" pitchFamily="34" charset="0"/>
              </a:rPr>
              <a:t>=  MROC</a:t>
            </a:r>
          </a:p>
        </p:txBody>
      </p:sp>
      <p:grpSp>
        <p:nvGrpSpPr>
          <p:cNvPr id="87" name="Group 86"/>
          <p:cNvGrpSpPr/>
          <p:nvPr/>
        </p:nvGrpSpPr>
        <p:grpSpPr>
          <a:xfrm>
            <a:off x="6868506" y="4884736"/>
            <a:ext cx="1642468" cy="612644"/>
            <a:chOff x="5640023" y="6226436"/>
            <a:chExt cx="1383740" cy="849713"/>
          </a:xfrm>
        </p:grpSpPr>
        <p:sp>
          <p:nvSpPr>
            <p:cNvPr id="88" name="Rectangular Callout 87"/>
            <p:cNvSpPr/>
            <p:nvPr/>
          </p:nvSpPr>
          <p:spPr bwMode="auto">
            <a:xfrm>
              <a:off x="5732769" y="6507307"/>
              <a:ext cx="383089" cy="214539"/>
            </a:xfrm>
            <a:prstGeom prst="wedgeRectCallout">
              <a:avLst>
                <a:gd name="adj1" fmla="val 91063"/>
                <a:gd name="adj2" fmla="val 35840"/>
              </a:avLst>
            </a:prstGeom>
            <a:noFill/>
            <a:ln w="317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pPr>
              <a:endParaRPr lang="en-US" sz="825" b="1" dirty="0">
                <a:cs typeface="Arial" charset="0"/>
              </a:endParaRPr>
            </a:p>
          </p:txBody>
        </p:sp>
        <p:grpSp>
          <p:nvGrpSpPr>
            <p:cNvPr id="90" name="Group 89"/>
            <p:cNvGrpSpPr/>
            <p:nvPr/>
          </p:nvGrpSpPr>
          <p:grpSpPr>
            <a:xfrm>
              <a:off x="5640023" y="6226436"/>
              <a:ext cx="1383740" cy="849713"/>
              <a:chOff x="5705402" y="6033718"/>
              <a:chExt cx="1383740" cy="849713"/>
            </a:xfrm>
          </p:grpSpPr>
          <p:sp>
            <p:nvSpPr>
              <p:cNvPr id="92" name="TextBox 91"/>
              <p:cNvSpPr txBox="1"/>
              <p:nvPr/>
            </p:nvSpPr>
            <p:spPr>
              <a:xfrm>
                <a:off x="6396470" y="6328433"/>
                <a:ext cx="654328" cy="279030"/>
              </a:xfrm>
              <a:prstGeom prst="rect">
                <a:avLst/>
              </a:prstGeom>
              <a:noFill/>
              <a:ln>
                <a:solidFill>
                  <a:schemeClr val="tx1"/>
                </a:solidFill>
              </a:ln>
            </p:spPr>
            <p:txBody>
              <a:bodyPr wrap="square" rtlCol="0">
                <a:spAutoFit/>
              </a:bodyPr>
              <a:lstStyle/>
              <a:p>
                <a:r>
                  <a:rPr lang="en-US" sz="750" b="1" dirty="0">
                    <a:latin typeface="Arial" panose="020B0604020202020204" pitchFamily="34" charset="0"/>
                    <a:cs typeface="Arial" panose="020B0604020202020204" pitchFamily="34" charset="0"/>
                  </a:rPr>
                  <a:t>=  Transition </a:t>
                </a:r>
              </a:p>
            </p:txBody>
          </p:sp>
          <p:sp>
            <p:nvSpPr>
              <p:cNvPr id="93" name="TextBox 92"/>
              <p:cNvSpPr txBox="1"/>
              <p:nvPr/>
            </p:nvSpPr>
            <p:spPr>
              <a:xfrm>
                <a:off x="6396799" y="6033718"/>
                <a:ext cx="692343" cy="279030"/>
              </a:xfrm>
              <a:prstGeom prst="rect">
                <a:avLst/>
              </a:prstGeom>
              <a:noFill/>
              <a:ln>
                <a:solidFill>
                  <a:schemeClr val="tx1"/>
                </a:solidFill>
              </a:ln>
            </p:spPr>
            <p:txBody>
              <a:bodyPr wrap="square" rtlCol="0">
                <a:spAutoFit/>
              </a:bodyPr>
              <a:lstStyle/>
              <a:p>
                <a:r>
                  <a:rPr lang="en-US" sz="750" b="1" dirty="0">
                    <a:latin typeface="Arial" panose="020B0604020202020204" pitchFamily="34" charset="0"/>
                    <a:cs typeface="Arial" panose="020B0604020202020204" pitchFamily="34" charset="0"/>
                  </a:rPr>
                  <a:t>=  Document</a:t>
                </a:r>
              </a:p>
            </p:txBody>
          </p:sp>
          <p:sp>
            <p:nvSpPr>
              <p:cNvPr id="94" name="TextBox 93"/>
              <p:cNvSpPr txBox="1"/>
              <p:nvPr/>
            </p:nvSpPr>
            <p:spPr>
              <a:xfrm>
                <a:off x="5705402" y="6595292"/>
                <a:ext cx="1377433" cy="288139"/>
              </a:xfrm>
              <a:prstGeom prst="rect">
                <a:avLst/>
              </a:prstGeom>
              <a:noFill/>
              <a:ln>
                <a:noFill/>
              </a:ln>
            </p:spPr>
            <p:txBody>
              <a:bodyPr wrap="square" rtlCol="0">
                <a:spAutoFit/>
              </a:bodyPr>
              <a:lstStyle/>
              <a:p>
                <a:r>
                  <a:rPr lang="en-US" sz="750" b="1" dirty="0">
                    <a:latin typeface="Arial" panose="020B0604020202020204" pitchFamily="34" charset="0"/>
                    <a:cs typeface="Arial" panose="020B0604020202020204" pitchFamily="34" charset="0"/>
                  </a:rPr>
                  <a:t>Inside=Output; Outside=Input</a:t>
                </a:r>
              </a:p>
            </p:txBody>
          </p:sp>
          <p:sp>
            <p:nvSpPr>
              <p:cNvPr id="96" name="Flowchart: Document 95"/>
              <p:cNvSpPr>
                <a:spLocks noChangeAspect="1"/>
              </p:cNvSpPr>
              <p:nvPr/>
            </p:nvSpPr>
            <p:spPr>
              <a:xfrm>
                <a:off x="5788561" y="6052701"/>
                <a:ext cx="393153" cy="223984"/>
              </a:xfrm>
              <a:prstGeom prst="flowChartDocument">
                <a:avLst/>
              </a:prstGeom>
              <a:solidFill>
                <a:schemeClr val="bg1"/>
              </a:solidFill>
              <a:ln w="3175" cap="flat" cmpd="sng" algn="ctr">
                <a:solidFill>
                  <a:schemeClr val="tx1"/>
                </a:solidFill>
                <a:prstDash val="solid"/>
              </a:ln>
              <a:effectLst/>
            </p:spPr>
            <p:txBody>
              <a:bodyPr rtlCol="0" anchor="ctr"/>
              <a:lstStyle/>
              <a:p>
                <a:pPr algn="ctr">
                  <a:defRPr/>
                </a:pPr>
                <a:endParaRPr lang="en-US" sz="825" b="1" kern="0" dirty="0">
                  <a:solidFill>
                    <a:sysClr val="windowText" lastClr="000000"/>
                  </a:solidFill>
                  <a:latin typeface="Arial Narrow" panose="020B0606020202030204" pitchFamily="34" charset="0"/>
                  <a:cs typeface="Arial" panose="020B0604020202020204" pitchFamily="34" charset="0"/>
                </a:endParaRPr>
              </a:p>
            </p:txBody>
          </p:sp>
        </p:grpSp>
      </p:grpSp>
      <p:sp>
        <p:nvSpPr>
          <p:cNvPr id="3" name="Curved Down Arrow 2"/>
          <p:cNvSpPr/>
          <p:nvPr/>
        </p:nvSpPr>
        <p:spPr>
          <a:xfrm rot="20460000">
            <a:off x="3860470" y="2482451"/>
            <a:ext cx="1697810" cy="355590"/>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solidFill>
                <a:schemeClr val="tx1"/>
              </a:solidFill>
            </a:endParaRPr>
          </a:p>
        </p:txBody>
      </p:sp>
      <p:sp>
        <p:nvSpPr>
          <p:cNvPr id="98" name="Oval 97"/>
          <p:cNvSpPr/>
          <p:nvPr/>
        </p:nvSpPr>
        <p:spPr>
          <a:xfrm rot="16200000">
            <a:off x="4292692" y="3571675"/>
            <a:ext cx="722168" cy="2231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solidFill>
                <a:srgbClr val="FFFFFF"/>
              </a:solidFill>
            </a:endParaRPr>
          </a:p>
        </p:txBody>
      </p:sp>
      <p:sp>
        <p:nvSpPr>
          <p:cNvPr id="99" name="Rectangular Callout 98"/>
          <p:cNvSpPr/>
          <p:nvPr/>
        </p:nvSpPr>
        <p:spPr bwMode="auto">
          <a:xfrm rot="10800000" flipV="1">
            <a:off x="7646110" y="1330254"/>
            <a:ext cx="1083969" cy="481853"/>
          </a:xfrm>
          <a:prstGeom prst="wedgeRectCallout">
            <a:avLst>
              <a:gd name="adj1" fmla="val 59184"/>
              <a:gd name="adj2" fmla="val 300005"/>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1100" b="1" kern="0" dirty="0">
                <a:solidFill>
                  <a:prstClr val="black"/>
                </a:solidFill>
                <a:latin typeface="Arial" panose="020B0604020202020204" pitchFamily="34" charset="0"/>
                <a:cs typeface="Arial" panose="020B0604020202020204" pitchFamily="34" charset="0"/>
              </a:rPr>
              <a:t>FUTURE METs/METLs</a:t>
            </a:r>
          </a:p>
        </p:txBody>
      </p:sp>
      <p:sp>
        <p:nvSpPr>
          <p:cNvPr id="102" name="Oval Callout 101"/>
          <p:cNvSpPr/>
          <p:nvPr/>
        </p:nvSpPr>
        <p:spPr>
          <a:xfrm flipH="1">
            <a:off x="4286008" y="4226643"/>
            <a:ext cx="1438706" cy="597053"/>
          </a:xfrm>
          <a:prstGeom prst="wedgeEllipseCallout">
            <a:avLst>
              <a:gd name="adj1" fmla="val 63937"/>
              <a:gd name="adj2" fmla="val -36729"/>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kern="0" dirty="0">
                <a:solidFill>
                  <a:sysClr val="windowText" lastClr="000000"/>
                </a:solidFill>
                <a:latin typeface="Arial" panose="020B0604020202020204" pitchFamily="34" charset="0"/>
                <a:cs typeface="Arial" panose="020B0604020202020204" pitchFamily="34" charset="0"/>
              </a:rPr>
              <a:t>CD&amp;I / CDD (TFSD)</a:t>
            </a:r>
          </a:p>
        </p:txBody>
      </p:sp>
      <p:sp>
        <p:nvSpPr>
          <p:cNvPr id="2" name="Rectangle 1"/>
          <p:cNvSpPr/>
          <p:nvPr/>
        </p:nvSpPr>
        <p:spPr>
          <a:xfrm>
            <a:off x="6794498" y="4691410"/>
            <a:ext cx="2044702" cy="8350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03" name="Diamond 102"/>
          <p:cNvSpPr/>
          <p:nvPr/>
        </p:nvSpPr>
        <p:spPr bwMode="auto">
          <a:xfrm>
            <a:off x="4093419" y="4742512"/>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4" name="Diamond 103"/>
          <p:cNvSpPr/>
          <p:nvPr/>
        </p:nvSpPr>
        <p:spPr bwMode="auto">
          <a:xfrm>
            <a:off x="5344852" y="5054638"/>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6" name="Diamond 105"/>
          <p:cNvSpPr/>
          <p:nvPr/>
        </p:nvSpPr>
        <p:spPr bwMode="auto">
          <a:xfrm>
            <a:off x="4663544" y="2261553"/>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8" name="Flowchart: Document 107"/>
          <p:cNvSpPr>
            <a:spLocks noChangeAspect="1"/>
          </p:cNvSpPr>
          <p:nvPr/>
        </p:nvSpPr>
        <p:spPr>
          <a:xfrm>
            <a:off x="5569550" y="1124705"/>
            <a:ext cx="1751869" cy="395353"/>
          </a:xfrm>
          <a:prstGeom prst="flowChartDocument">
            <a:avLst/>
          </a:prstGeom>
          <a:solidFill>
            <a:srgbClr val="99CC00">
              <a:alpha val="84706"/>
            </a:srgbClr>
          </a:solidFill>
          <a:ln w="3175" cap="flat" cmpd="sng" algn="ctr">
            <a:solidFill>
              <a:sysClr val="windowText" lastClr="000000"/>
            </a:solidFill>
            <a:prstDash val="solid"/>
          </a:ln>
          <a:effectLst/>
        </p:spPr>
        <p:txBody>
          <a:bodyPr rtlCol="0" anchor="ctr"/>
          <a:lstStyle/>
          <a:p>
            <a:pPr algn="ctr">
              <a:defRPr/>
            </a:pPr>
            <a:r>
              <a:rPr lang="en-US" sz="900" b="1" kern="0" dirty="0">
                <a:solidFill>
                  <a:sysClr val="windowText" lastClr="000000"/>
                </a:solidFill>
                <a:latin typeface="Arial Narrow" panose="020B0606020202030204" pitchFamily="34" charset="0"/>
              </a:rPr>
              <a:t>Operating &amp; Functional Concepts</a:t>
            </a:r>
          </a:p>
        </p:txBody>
      </p:sp>
      <p:sp>
        <p:nvSpPr>
          <p:cNvPr id="109" name="Flowchart: Document 108"/>
          <p:cNvSpPr>
            <a:spLocks noChangeAspect="1"/>
          </p:cNvSpPr>
          <p:nvPr/>
        </p:nvSpPr>
        <p:spPr>
          <a:xfrm>
            <a:off x="5583931" y="1571181"/>
            <a:ext cx="1737488" cy="3578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900" b="1" kern="0" dirty="0">
                <a:solidFill>
                  <a:sysClr val="windowText" lastClr="000000"/>
                </a:solidFill>
                <a:latin typeface="Arial Narrow" panose="020B0606020202030204" pitchFamily="34" charset="0"/>
              </a:rPr>
              <a:t>Force Development &amp; Integration Strategic Plan</a:t>
            </a:r>
          </a:p>
        </p:txBody>
      </p:sp>
      <p:sp>
        <p:nvSpPr>
          <p:cNvPr id="97" name="Rectangle 96"/>
          <p:cNvSpPr/>
          <p:nvPr/>
        </p:nvSpPr>
        <p:spPr>
          <a:xfrm>
            <a:off x="189256" y="5587904"/>
            <a:ext cx="8818946" cy="907941"/>
          </a:xfrm>
          <a:prstGeom prst="rect">
            <a:avLst/>
          </a:prstGeom>
          <a:solidFill>
            <a:srgbClr val="CC99FF"/>
          </a:solidFill>
          <a:ln>
            <a:solidFill>
              <a:schemeClr val="tx1"/>
            </a:solidFill>
          </a:ln>
        </p:spPr>
        <p:txBody>
          <a:bodyPr wrap="square">
            <a:spAutoFit/>
          </a:bodyPr>
          <a:lstStyle/>
          <a:p>
            <a:pPr algn="ctr"/>
            <a:endParaRPr lang="en-US" sz="1100"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**“Accelerate and streamline our modernization…Simultaneously, our ability to rapidly respond to Global crises must be maintained.” </a:t>
            </a:r>
          </a:p>
          <a:p>
            <a:pPr algn="ct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Gen.Eric</a:t>
            </a:r>
            <a:r>
              <a:rPr lang="en-US" sz="1400" b="1" dirty="0">
                <a:latin typeface="Arial" panose="020B0604020202020204" pitchFamily="34" charset="0"/>
                <a:cs typeface="Arial" panose="020B0604020202020204" pitchFamily="34" charset="0"/>
              </a:rPr>
              <a:t> M. Smith, 39th CMC (2023)</a:t>
            </a:r>
          </a:p>
        </p:txBody>
      </p:sp>
      <p:sp>
        <p:nvSpPr>
          <p:cNvPr id="4" name="Right Brace 3"/>
          <p:cNvSpPr/>
          <p:nvPr/>
        </p:nvSpPr>
        <p:spPr>
          <a:xfrm>
            <a:off x="7873408" y="2629714"/>
            <a:ext cx="235967" cy="194284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e 23"/>
          <p:cNvSpPr/>
          <p:nvPr/>
        </p:nvSpPr>
        <p:spPr>
          <a:xfrm>
            <a:off x="3168054" y="3180972"/>
            <a:ext cx="182513" cy="837861"/>
          </a:xfrm>
          <a:prstGeom prst="leftBrace">
            <a:avLst>
              <a:gd name="adj1" fmla="val 8333"/>
              <a:gd name="adj2" fmla="val 50549"/>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p:cNvCxnSpPr/>
          <p:nvPr/>
        </p:nvCxnSpPr>
        <p:spPr>
          <a:xfrm>
            <a:off x="4185477" y="4911325"/>
            <a:ext cx="25512" cy="406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20" idx="2"/>
            <a:endCxn id="35" idx="3"/>
          </p:cNvCxnSpPr>
          <p:nvPr/>
        </p:nvCxnSpPr>
        <p:spPr>
          <a:xfrm flipH="1">
            <a:off x="4542185" y="5139898"/>
            <a:ext cx="819461" cy="260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482279" y="5139091"/>
            <a:ext cx="493355" cy="112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716925" y="2503384"/>
            <a:ext cx="185117" cy="55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tangular Callout 112"/>
          <p:cNvSpPr/>
          <p:nvPr/>
        </p:nvSpPr>
        <p:spPr bwMode="auto">
          <a:xfrm rot="10800000" flipV="1">
            <a:off x="242810" y="1948769"/>
            <a:ext cx="1961617" cy="3639135"/>
          </a:xfrm>
          <a:prstGeom prst="wedgeRectCallout">
            <a:avLst>
              <a:gd name="adj1" fmla="val -145762"/>
              <a:gd name="adj2" fmla="val 10711"/>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171450" indent="-171450">
              <a:lnSpc>
                <a:spcPct val="80000"/>
              </a:lnSpc>
              <a:spcBef>
                <a:spcPct val="20000"/>
              </a:spcBef>
              <a:buClr>
                <a:srgbClr val="FF0000"/>
              </a:buClr>
              <a:buFont typeface="Wingdings" panose="05000000000000000000" pitchFamily="2" charset="2"/>
              <a:buChar char="§"/>
              <a:defRPr/>
            </a:pPr>
            <a:endParaRPr lang="en-US" sz="1200" b="1" kern="0" dirty="0">
              <a:latin typeface="Arial" panose="020B0604020202020204" pitchFamily="34" charset="0"/>
              <a:cs typeface="Arial" panose="020B0604020202020204" pitchFamily="34" charset="0"/>
            </a:endParaRPr>
          </a:p>
          <a:p>
            <a:pPr marL="171450" indent="-171450">
              <a:lnSpc>
                <a:spcPct val="80000"/>
              </a:lnSpc>
              <a:spcBef>
                <a:spcPct val="20000"/>
              </a:spcBef>
              <a:buClr>
                <a:srgbClr val="FF0000"/>
              </a:buClr>
              <a:buFont typeface="Wingdings" panose="05000000000000000000" pitchFamily="2" charset="2"/>
              <a:buChar char="§"/>
              <a:defRPr/>
            </a:pPr>
            <a:endParaRPr lang="en-US" sz="1200" b="1" kern="0" dirty="0">
              <a:latin typeface="Arial" panose="020B0604020202020204" pitchFamily="34" charset="0"/>
              <a:cs typeface="Arial" panose="020B0604020202020204" pitchFamily="34" charset="0"/>
            </a:endParaRPr>
          </a:p>
          <a:p>
            <a:pPr>
              <a:spcBef>
                <a:spcPts val="0"/>
              </a:spcBef>
              <a:buClr>
                <a:srgbClr val="FF0000"/>
              </a:buClr>
              <a:defRPr/>
            </a:pPr>
            <a:r>
              <a:rPr lang="en-US" sz="1100" b="1" kern="0" dirty="0">
                <a:latin typeface="Arial" panose="020B0604020202020204" pitchFamily="34" charset="0"/>
                <a:cs typeface="Arial" panose="020B0604020202020204" pitchFamily="34" charset="0"/>
              </a:rPr>
              <a:t>GOALS:</a:t>
            </a:r>
          </a:p>
          <a:p>
            <a:pPr>
              <a:spcBef>
                <a:spcPts val="0"/>
              </a:spcBef>
              <a:buClr>
                <a:srgbClr val="FF0000"/>
              </a:buClr>
              <a:defRPr/>
            </a:pPr>
            <a:r>
              <a:rPr lang="en-US" b="1" kern="0" dirty="0">
                <a:latin typeface="Arial" panose="020B0604020202020204" pitchFamily="34" charset="0"/>
                <a:cs typeface="Arial" panose="020B0604020202020204" pitchFamily="34" charset="0"/>
              </a:rPr>
              <a:t>--Ensure “CURRENT” capabilities (“METS”), supports “FUTURE” concepts and capabilities planning; ensure requirements development cycle produces feasible man/train/equip resources to achieve mission.</a:t>
            </a:r>
          </a:p>
          <a:p>
            <a:pPr>
              <a:lnSpc>
                <a:spcPct val="80000"/>
              </a:lnSpc>
              <a:spcBef>
                <a:spcPct val="20000"/>
              </a:spcBef>
              <a:buClr>
                <a:srgbClr val="FF0000"/>
              </a:buClr>
              <a:defRPr/>
            </a:pPr>
            <a:endParaRPr lang="en-US" b="1" kern="0" dirty="0">
              <a:latin typeface="Arial" panose="020B0604020202020204" pitchFamily="34" charset="0"/>
              <a:cs typeface="Arial" panose="020B0604020202020204" pitchFamily="34" charset="0"/>
            </a:endParaRPr>
          </a:p>
          <a:p>
            <a:pPr>
              <a:spcBef>
                <a:spcPts val="0"/>
              </a:spcBef>
              <a:buClr>
                <a:srgbClr val="FF0000"/>
              </a:buClr>
              <a:defRPr/>
            </a:pPr>
            <a:r>
              <a:rPr lang="en-US" b="1" kern="0" dirty="0">
                <a:latin typeface="Arial" panose="020B0604020202020204" pitchFamily="34" charset="0"/>
                <a:cs typeface="Arial" panose="020B0604020202020204" pitchFamily="34" charset="0"/>
              </a:rPr>
              <a:t>--Identify capability deltas, gaps and identify solutions via DOTMLPF process and Future Force capability development initiatives to improve FMF METs and associated standards, or, that aids in developing “Future” MCTs/METs.</a:t>
            </a:r>
          </a:p>
          <a:p>
            <a:pPr marL="171450" indent="-171450">
              <a:lnSpc>
                <a:spcPct val="80000"/>
              </a:lnSpc>
              <a:spcBef>
                <a:spcPct val="20000"/>
              </a:spcBef>
              <a:buClr>
                <a:srgbClr val="FF0000"/>
              </a:buClr>
              <a:buFont typeface="Wingdings" panose="05000000000000000000" pitchFamily="2" charset="2"/>
              <a:buChar char="§"/>
              <a:defRPr/>
            </a:pPr>
            <a:endParaRPr lang="en-US" sz="1200" b="1" dirty="0">
              <a:solidFill>
                <a:srgbClr val="FF0000"/>
              </a:solidFill>
              <a:latin typeface="Arial" panose="020B0604020202020204" pitchFamily="34" charset="0"/>
              <a:cs typeface="Arial" panose="020B0604020202020204" pitchFamily="34" charset="0"/>
            </a:endParaRPr>
          </a:p>
        </p:txBody>
      </p:sp>
      <p:sp>
        <p:nvSpPr>
          <p:cNvPr id="91" name="Flowchart: Document 90"/>
          <p:cNvSpPr>
            <a:spLocks noChangeAspect="1"/>
          </p:cNvSpPr>
          <p:nvPr/>
        </p:nvSpPr>
        <p:spPr>
          <a:xfrm>
            <a:off x="6248904" y="1953531"/>
            <a:ext cx="1151793" cy="3578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900" b="1" kern="0" dirty="0">
                <a:solidFill>
                  <a:sysClr val="windowText" lastClr="000000"/>
                </a:solidFill>
                <a:latin typeface="Arial Narrow" panose="020B0606020202030204" pitchFamily="34" charset="0"/>
              </a:rPr>
              <a:t>Force Design Annual Report (FDAP)</a:t>
            </a:r>
          </a:p>
        </p:txBody>
      </p:sp>
      <p:sp>
        <p:nvSpPr>
          <p:cNvPr id="95" name="Rectangular Callout 94"/>
          <p:cNvSpPr/>
          <p:nvPr/>
        </p:nvSpPr>
        <p:spPr bwMode="auto">
          <a:xfrm rot="10800000" flipV="1">
            <a:off x="1268559" y="1322381"/>
            <a:ext cx="1083969" cy="481853"/>
          </a:xfrm>
          <a:prstGeom prst="wedgeRectCallout">
            <a:avLst>
              <a:gd name="adj1" fmla="val -197981"/>
              <a:gd name="adj2" fmla="val 323956"/>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1100" b="1" kern="0" dirty="0">
                <a:solidFill>
                  <a:prstClr val="black"/>
                </a:solidFill>
                <a:latin typeface="Arial" panose="020B0604020202020204" pitchFamily="34" charset="0"/>
                <a:cs typeface="Arial" panose="020B0604020202020204" pitchFamily="34" charset="0"/>
              </a:rPr>
              <a:t>CURRENT METs/METLs</a:t>
            </a:r>
          </a:p>
        </p:txBody>
      </p:sp>
      <p:sp>
        <p:nvSpPr>
          <p:cNvPr id="40" name="Footer Placeholder 1">
            <a:extLst>
              <a:ext uri="{FF2B5EF4-FFF2-40B4-BE49-F238E27FC236}">
                <a16:creationId xmlns:a16="http://schemas.microsoft.com/office/drawing/2014/main" id="{19DCE9F4-05C1-98FD-8C14-C9C19CFD9B8D}"/>
              </a:ext>
            </a:extLst>
          </p:cNvPr>
          <p:cNvSpPr>
            <a:spLocks noGrp="1"/>
          </p:cNvSpPr>
          <p:nvPr>
            <p:ph type="ftr" sz="quarter" idx="11"/>
          </p:nvPr>
        </p:nvSpPr>
        <p:spPr>
          <a:xfrm>
            <a:off x="0" y="6474237"/>
            <a:ext cx="3005890" cy="365125"/>
          </a:xfrm>
        </p:spPr>
        <p:txBody>
          <a:bodyPr/>
          <a:lstStyle/>
          <a:p>
            <a:r>
              <a:rPr lang="en-US">
                <a:solidFill>
                  <a:schemeClr val="tx1"/>
                </a:solidFill>
              </a:rPr>
              <a:t>MAR 2025-CUI</a:t>
            </a:r>
            <a:endParaRPr lang="en-US" dirty="0">
              <a:solidFill>
                <a:schemeClr val="tx1"/>
              </a:solidFill>
            </a:endParaRPr>
          </a:p>
        </p:txBody>
      </p:sp>
      <p:sp>
        <p:nvSpPr>
          <p:cNvPr id="5" name="Slide Number Placeholder 4">
            <a:extLst>
              <a:ext uri="{FF2B5EF4-FFF2-40B4-BE49-F238E27FC236}">
                <a16:creationId xmlns:a16="http://schemas.microsoft.com/office/drawing/2014/main" id="{50C825B7-523C-8492-C794-1501774F7A05}"/>
              </a:ext>
            </a:extLst>
          </p:cNvPr>
          <p:cNvSpPr>
            <a:spLocks noGrp="1"/>
          </p:cNvSpPr>
          <p:nvPr>
            <p:ph type="sldNum" sz="quarter" idx="12"/>
          </p:nvPr>
        </p:nvSpPr>
        <p:spPr>
          <a:xfrm>
            <a:off x="6630140" y="6469345"/>
            <a:ext cx="2133600" cy="365125"/>
          </a:xfrm>
        </p:spPr>
        <p:txBody>
          <a:bodyPr/>
          <a:lstStyle/>
          <a:p>
            <a:fld id="{8E4EDD86-0069-4FE8-945C-33E393EACC8C}" type="slidenum">
              <a:rPr lang="en-US" smtClean="0">
                <a:solidFill>
                  <a:schemeClr val="tx1"/>
                </a:solidFill>
              </a:rPr>
              <a:pPr/>
              <a:t>5</a:t>
            </a:fld>
            <a:endParaRPr lang="en-US" dirty="0">
              <a:solidFill>
                <a:schemeClr val="tx1"/>
              </a:solidFill>
            </a:endParaRPr>
          </a:p>
        </p:txBody>
      </p:sp>
    </p:spTree>
    <p:extLst>
      <p:ext uri="{BB962C8B-B14F-4D97-AF65-F5344CB8AC3E}">
        <p14:creationId xmlns:p14="http://schemas.microsoft.com/office/powerpoint/2010/main" val="449713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idx="4294967295"/>
          </p:nvPr>
        </p:nvSpPr>
        <p:spPr>
          <a:xfrm>
            <a:off x="0" y="0"/>
            <a:ext cx="9137280" cy="673100"/>
          </a:xfrm>
          <a:prstGeom prst="rect">
            <a:avLst/>
          </a:prstGeom>
        </p:spPr>
        <p:txBody>
          <a:bodyPr/>
          <a:lstStyle/>
          <a:p>
            <a:r>
              <a:rPr lang="en-US" sz="2800" b="1">
                <a:solidFill>
                  <a:schemeClr val="tx1"/>
                </a:solidFill>
                <a:latin typeface="Arial" charset="0"/>
                <a:cs typeface="Times New Roman" pitchFamily="18" charset="0"/>
              </a:rPr>
              <a:t>MCT / MET Alignments/Linkages</a:t>
            </a:r>
          </a:p>
        </p:txBody>
      </p:sp>
      <p:sp>
        <p:nvSpPr>
          <p:cNvPr id="1110019" name="Rectangle 3"/>
          <p:cNvSpPr>
            <a:spLocks noGrp="1" noChangeArrowheads="1"/>
          </p:cNvSpPr>
          <p:nvPr>
            <p:ph type="body" idx="4294967295"/>
          </p:nvPr>
        </p:nvSpPr>
        <p:spPr>
          <a:xfrm>
            <a:off x="3377812" y="3534816"/>
            <a:ext cx="5786651" cy="1155700"/>
          </a:xfrm>
        </p:spPr>
        <p:txBody>
          <a:bodyPr>
            <a:normAutofit/>
          </a:bodyPr>
          <a:lstStyle/>
          <a:p>
            <a:pPr marL="0" indent="0" defTabSz="820738" fontAlgn="b">
              <a:buFontTx/>
              <a:buNone/>
            </a:pPr>
            <a:r>
              <a:rPr lang="en-US" sz="1200" dirty="0">
                <a:latin typeface="Arial" pitchFamily="34" charset="0"/>
                <a:cs typeface="Arial" pitchFamily="34" charset="0"/>
              </a:rPr>
              <a:t>MCT 1.6.4  Conduct Defensive Ops</a:t>
            </a:r>
          </a:p>
        </p:txBody>
      </p:sp>
      <p:sp>
        <p:nvSpPr>
          <p:cNvPr id="1110020" name="Rectangle 4"/>
          <p:cNvSpPr>
            <a:spLocks noChangeArrowheads="1"/>
          </p:cNvSpPr>
          <p:nvPr/>
        </p:nvSpPr>
        <p:spPr bwMode="auto">
          <a:xfrm>
            <a:off x="3351599" y="2898302"/>
            <a:ext cx="4057403" cy="1746827"/>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5.7.4  Plan and Direct Defensive Ops</a:t>
            </a:r>
          </a:p>
        </p:txBody>
      </p:sp>
      <p:sp>
        <p:nvSpPr>
          <p:cNvPr id="1110021" name="Rectangle 5"/>
          <p:cNvSpPr>
            <a:spLocks noChangeArrowheads="1"/>
          </p:cNvSpPr>
          <p:nvPr/>
        </p:nvSpPr>
        <p:spPr bwMode="auto">
          <a:xfrm>
            <a:off x="3356144" y="2690257"/>
            <a:ext cx="4891088" cy="1415664"/>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1.6.4 Conduct Defensive Ops</a:t>
            </a:r>
            <a:br>
              <a:rPr lang="en-US" sz="1400" dirty="0">
                <a:solidFill>
                  <a:prstClr val="black"/>
                </a:solidFill>
                <a:latin typeface="Arial" pitchFamily="34" charset="0"/>
                <a:cs typeface="Arial" pitchFamily="34" charset="0"/>
              </a:rPr>
            </a:br>
            <a:endParaRPr lang="en-US" sz="1400" dirty="0">
              <a:solidFill>
                <a:prstClr val="black"/>
              </a:solidFill>
              <a:latin typeface="Arial" pitchFamily="34" charset="0"/>
              <a:cs typeface="Arial" pitchFamily="34" charset="0"/>
            </a:endParaRPr>
          </a:p>
        </p:txBody>
      </p:sp>
      <p:sp>
        <p:nvSpPr>
          <p:cNvPr id="1110022" name="Rectangle 6"/>
          <p:cNvSpPr>
            <a:spLocks noChangeArrowheads="1"/>
          </p:cNvSpPr>
          <p:nvPr/>
        </p:nvSpPr>
        <p:spPr bwMode="auto">
          <a:xfrm>
            <a:off x="3352800" y="2446316"/>
            <a:ext cx="4603750" cy="1090881"/>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1.1.2 Provide Task Organized Forces</a:t>
            </a:r>
            <a:br>
              <a:rPr lang="en-US" sz="1600" dirty="0">
                <a:solidFill>
                  <a:prstClr val="black"/>
                </a:solidFill>
                <a:latin typeface="Arial" pitchFamily="34" charset="0"/>
                <a:cs typeface="Arial" pitchFamily="34" charset="0"/>
              </a:rPr>
            </a:br>
            <a:endParaRPr lang="en-US" sz="1600" dirty="0">
              <a:solidFill>
                <a:prstClr val="black"/>
              </a:solidFill>
              <a:latin typeface="Arial" pitchFamily="34" charset="0"/>
              <a:cs typeface="Arial" pitchFamily="34" charset="0"/>
            </a:endParaRPr>
          </a:p>
        </p:txBody>
      </p:sp>
      <p:sp>
        <p:nvSpPr>
          <p:cNvPr id="1110023" name="Rectangle 7"/>
          <p:cNvSpPr>
            <a:spLocks noChangeArrowheads="1"/>
          </p:cNvSpPr>
          <p:nvPr/>
        </p:nvSpPr>
        <p:spPr bwMode="auto">
          <a:xfrm>
            <a:off x="3340100" y="1947553"/>
            <a:ext cx="5524500" cy="846447"/>
          </a:xfrm>
          <a:prstGeom prst="rect">
            <a:avLst/>
          </a:prstGeom>
          <a:noFill/>
          <a:ln w="12700">
            <a:noFill/>
            <a:miter lim="800000"/>
            <a:headEnd/>
            <a:tailEnd/>
          </a:ln>
          <a:effectLst/>
        </p:spPr>
        <p:txBody>
          <a:bodyPr/>
          <a:lstStyle/>
          <a:p>
            <a:pPr defTabSz="820738" fontAlgn="b">
              <a:lnSpc>
                <a:spcPct val="80000"/>
              </a:lnSpc>
              <a:spcBef>
                <a:spcPct val="20000"/>
              </a:spcBef>
            </a:pPr>
            <a:r>
              <a:rPr lang="en-US" sz="1200" b="1" dirty="0">
                <a:solidFill>
                  <a:srgbClr val="9933FF"/>
                </a:solidFill>
                <a:latin typeface="Arial" pitchFamily="34" charset="0"/>
                <a:cs typeface="Arial" pitchFamily="34" charset="0"/>
              </a:rPr>
              <a:t>SN 5.3.5.3.1 Provide Forces – OPLANs/CONPLANs (UJTL)</a:t>
            </a:r>
          </a:p>
        </p:txBody>
      </p:sp>
      <p:sp>
        <p:nvSpPr>
          <p:cNvPr id="1110024" name="Rectangle 8"/>
          <p:cNvSpPr>
            <a:spLocks noChangeArrowheads="1"/>
          </p:cNvSpPr>
          <p:nvPr/>
        </p:nvSpPr>
        <p:spPr bwMode="auto">
          <a:xfrm>
            <a:off x="597168" y="3119086"/>
            <a:ext cx="2500313" cy="2155536"/>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Infantry BN</a:t>
            </a:r>
          </a:p>
          <a:p>
            <a:pPr defTabSz="820738" fontAlgn="b">
              <a:lnSpc>
                <a:spcPct val="80000"/>
              </a:lnSpc>
              <a:spcBef>
                <a:spcPct val="20000"/>
              </a:spcBef>
            </a:pPr>
            <a:r>
              <a:rPr lang="en-US" sz="1400" dirty="0">
                <a:solidFill>
                  <a:prstClr val="black"/>
                </a:solidFill>
                <a:latin typeface="Arial" pitchFamily="34" charset="0"/>
                <a:cs typeface="Arial" pitchFamily="34" charset="0"/>
              </a:rPr>
              <a:t>  (SPMAGTF)</a:t>
            </a:r>
          </a:p>
          <a:p>
            <a:pPr defTabSz="820738" fontAlgn="b">
              <a:lnSpc>
                <a:spcPct val="80000"/>
              </a:lnSpc>
              <a:spcBef>
                <a:spcPct val="20000"/>
              </a:spcBef>
            </a:pPr>
            <a:r>
              <a:rPr lang="en-US" sz="1400" dirty="0">
                <a:solidFill>
                  <a:prstClr val="black"/>
                </a:solidFill>
                <a:latin typeface="Arial" pitchFamily="34" charset="0"/>
                <a:cs typeface="Arial" pitchFamily="34" charset="0"/>
              </a:rPr>
              <a:t>  (AA Teams) </a:t>
            </a:r>
          </a:p>
        </p:txBody>
      </p:sp>
      <p:sp>
        <p:nvSpPr>
          <p:cNvPr id="1110025" name="Rectangle 9"/>
          <p:cNvSpPr>
            <a:spLocks noChangeArrowheads="1"/>
          </p:cNvSpPr>
          <p:nvPr/>
        </p:nvSpPr>
        <p:spPr bwMode="auto">
          <a:xfrm>
            <a:off x="585957" y="2900714"/>
            <a:ext cx="2451100" cy="1873826"/>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Infantry Regt HQ</a:t>
            </a:r>
          </a:p>
        </p:txBody>
      </p:sp>
      <p:sp>
        <p:nvSpPr>
          <p:cNvPr id="1110026" name="Rectangle 10"/>
          <p:cNvSpPr>
            <a:spLocks noChangeArrowheads="1"/>
          </p:cNvSpPr>
          <p:nvPr/>
        </p:nvSpPr>
        <p:spPr bwMode="auto">
          <a:xfrm>
            <a:off x="546100" y="2909455"/>
            <a:ext cx="2425700" cy="1033154"/>
          </a:xfrm>
          <a:prstGeom prst="rect">
            <a:avLst/>
          </a:prstGeom>
          <a:noFill/>
          <a:ln w="12700">
            <a:noFill/>
            <a:miter lim="800000"/>
            <a:headEnd/>
            <a:tailEnd/>
          </a:ln>
          <a:effectLst/>
        </p:spPr>
        <p:txBody>
          <a:bodyPr/>
          <a:lstStyle/>
          <a:p>
            <a:pPr defTabSz="820738" fontAlgn="b">
              <a:lnSpc>
                <a:spcPct val="80000"/>
              </a:lnSpc>
              <a:spcBef>
                <a:spcPct val="20000"/>
              </a:spcBef>
            </a:pPr>
            <a:endParaRPr lang="en-US" sz="1400" b="1" dirty="0">
              <a:solidFill>
                <a:prstClr val="black"/>
              </a:solidFill>
              <a:latin typeface="Arial" pitchFamily="34" charset="0"/>
              <a:cs typeface="Arial" pitchFamily="34" charset="0"/>
            </a:endParaRPr>
          </a:p>
        </p:txBody>
      </p:sp>
      <p:sp>
        <p:nvSpPr>
          <p:cNvPr id="1110027" name="Rectangle 11"/>
          <p:cNvSpPr>
            <a:spLocks noChangeArrowheads="1"/>
          </p:cNvSpPr>
          <p:nvPr/>
        </p:nvSpPr>
        <p:spPr bwMode="auto">
          <a:xfrm>
            <a:off x="534390" y="5082639"/>
            <a:ext cx="2101932" cy="1214582"/>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MCICOM Regions</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MCIWest</a:t>
            </a:r>
            <a:r>
              <a:rPr lang="en-US" sz="1400" b="1" dirty="0">
                <a:solidFill>
                  <a:prstClr val="black"/>
                </a:solidFill>
                <a:latin typeface="Arial" pitchFamily="34" charset="0"/>
                <a:cs typeface="Arial" pitchFamily="34" charset="0"/>
              </a:rPr>
              <a:t> (I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MCIEast</a:t>
            </a:r>
            <a:r>
              <a:rPr lang="en-US" sz="1400" b="1" dirty="0">
                <a:solidFill>
                  <a:prstClr val="black"/>
                </a:solidFill>
                <a:latin typeface="Arial" pitchFamily="34" charset="0"/>
                <a:cs typeface="Arial" pitchFamily="34" charset="0"/>
              </a:rPr>
              <a:t> (II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MCIPac</a:t>
            </a:r>
            <a:r>
              <a:rPr lang="en-US" sz="1400" b="1" dirty="0">
                <a:solidFill>
                  <a:prstClr val="black"/>
                </a:solidFill>
                <a:latin typeface="Arial" pitchFamily="34" charset="0"/>
                <a:cs typeface="Arial" pitchFamily="34" charset="0"/>
              </a:rPr>
              <a:t> (III MEF)</a:t>
            </a:r>
          </a:p>
        </p:txBody>
      </p:sp>
      <p:sp>
        <p:nvSpPr>
          <p:cNvPr id="1110028" name="Rectangle 12"/>
          <p:cNvSpPr>
            <a:spLocks noChangeArrowheads="1"/>
          </p:cNvSpPr>
          <p:nvPr/>
        </p:nvSpPr>
        <p:spPr bwMode="auto">
          <a:xfrm>
            <a:off x="520700" y="1923802"/>
            <a:ext cx="2451100" cy="546265"/>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 MARFOR</a:t>
            </a:r>
          </a:p>
        </p:txBody>
      </p:sp>
      <p:sp>
        <p:nvSpPr>
          <p:cNvPr id="1110032" name="AutoShape 16"/>
          <p:cNvSpPr>
            <a:spLocks noChangeArrowheads="1"/>
          </p:cNvSpPr>
          <p:nvPr/>
        </p:nvSpPr>
        <p:spPr bwMode="auto">
          <a:xfrm>
            <a:off x="4247572" y="2173184"/>
            <a:ext cx="914400" cy="273133"/>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1110033" name="Rectangle 17"/>
          <p:cNvSpPr>
            <a:spLocks noChangeArrowheads="1"/>
          </p:cNvSpPr>
          <p:nvPr/>
        </p:nvSpPr>
        <p:spPr bwMode="auto">
          <a:xfrm>
            <a:off x="1194871" y="424378"/>
            <a:ext cx="7063344" cy="660400"/>
          </a:xfrm>
          <a:prstGeom prst="rect">
            <a:avLst/>
          </a:prstGeom>
          <a:noFill/>
          <a:ln w="12700">
            <a:noFill/>
            <a:miter lim="800000"/>
            <a:headEnd/>
            <a:tailEnd/>
          </a:ln>
          <a:effectLst/>
        </p:spPr>
        <p:txBody>
          <a:bodyPr/>
          <a:lstStyle/>
          <a:p>
            <a:pPr algn="ctr" defTabSz="820738" fontAlgn="b">
              <a:lnSpc>
                <a:spcPct val="80000"/>
              </a:lnSpc>
              <a:spcBef>
                <a:spcPct val="20000"/>
              </a:spcBef>
            </a:pPr>
            <a:endParaRPr lang="en-US" sz="1200" b="1">
              <a:solidFill>
                <a:srgbClr val="FF0000"/>
              </a:solidFill>
              <a:latin typeface="Arial" pitchFamily="34" charset="0"/>
              <a:cs typeface="Arial" pitchFamily="34" charset="0"/>
            </a:endParaRPr>
          </a:p>
        </p:txBody>
      </p:sp>
      <p:sp>
        <p:nvSpPr>
          <p:cNvPr id="21" name="AutoShape 16"/>
          <p:cNvSpPr>
            <a:spLocks noChangeArrowheads="1"/>
          </p:cNvSpPr>
          <p:nvPr/>
        </p:nvSpPr>
        <p:spPr bwMode="auto">
          <a:xfrm>
            <a:off x="4256974" y="1666668"/>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24" name="Left Brace 23"/>
          <p:cNvSpPr/>
          <p:nvPr/>
        </p:nvSpPr>
        <p:spPr>
          <a:xfrm>
            <a:off x="2920176" y="1733797"/>
            <a:ext cx="499918" cy="4975761"/>
          </a:xfrm>
          <a:prstGeom prst="leftBrace">
            <a:avLst>
              <a:gd name="adj1" fmla="val 0"/>
              <a:gd name="adj2" fmla="val 4840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0" name="AutoShape 13"/>
          <p:cNvSpPr>
            <a:spLocks noChangeArrowheads="1"/>
          </p:cNvSpPr>
          <p:nvPr/>
        </p:nvSpPr>
        <p:spPr bwMode="auto">
          <a:xfrm>
            <a:off x="4219459" y="3184441"/>
            <a:ext cx="914400" cy="272638"/>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31" name="Rectangle 12"/>
          <p:cNvSpPr>
            <a:spLocks noChangeArrowheads="1"/>
          </p:cNvSpPr>
          <p:nvPr/>
        </p:nvSpPr>
        <p:spPr bwMode="auto">
          <a:xfrm>
            <a:off x="558140" y="2470068"/>
            <a:ext cx="2517570" cy="724394"/>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MEF/MEU/MEB</a:t>
            </a:r>
          </a:p>
          <a:p>
            <a:pPr defTabSz="820738" fontAlgn="b">
              <a:lnSpc>
                <a:spcPct val="80000"/>
              </a:lnSpc>
              <a:spcBef>
                <a:spcPct val="20000"/>
              </a:spcBef>
            </a:pPr>
            <a:r>
              <a:rPr lang="en-US" sz="1400" b="1" dirty="0">
                <a:solidFill>
                  <a:prstClr val="black"/>
                </a:solidFill>
                <a:latin typeface="Arial" pitchFamily="34" charset="0"/>
                <a:cs typeface="Arial" pitchFamily="34" charset="0"/>
              </a:rPr>
              <a:t>Marine Division</a:t>
            </a:r>
          </a:p>
        </p:txBody>
      </p:sp>
      <p:graphicFrame>
        <p:nvGraphicFramePr>
          <p:cNvPr id="32" name="Table 31"/>
          <p:cNvGraphicFramePr>
            <a:graphicFrameLocks noGrp="1"/>
          </p:cNvGraphicFramePr>
          <p:nvPr>
            <p:extLst>
              <p:ext uri="{D42A27DB-BD31-4B8C-83A1-F6EECF244321}">
                <p14:modId xmlns:p14="http://schemas.microsoft.com/office/powerpoint/2010/main" val="3710755209"/>
              </p:ext>
            </p:extLst>
          </p:nvPr>
        </p:nvGraphicFramePr>
        <p:xfrm>
          <a:off x="3331591" y="4252553"/>
          <a:ext cx="5672309" cy="2468880"/>
        </p:xfrm>
        <a:graphic>
          <a:graphicData uri="http://schemas.openxmlformats.org/drawingml/2006/table">
            <a:tbl>
              <a:tblPr/>
              <a:tblGrid>
                <a:gridCol w="5672309">
                  <a:extLst>
                    <a:ext uri="{9D8B030D-6E8A-4147-A177-3AD203B41FA5}">
                      <a16:colId xmlns:a16="http://schemas.microsoft.com/office/drawing/2014/main" val="20000"/>
                    </a:ext>
                  </a:extLst>
                </a:gridCol>
              </a:tblGrid>
              <a:tr h="19470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2.11         Maintain Multi-Domain Awareness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4262429117"/>
                  </a:ext>
                </a:extLst>
              </a:tr>
              <a:tr h="19089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4.6.2.4     Provide Communications/Information Technology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920282756"/>
                  </a:ext>
                </a:extLst>
              </a:tr>
              <a:tr h="177564">
                <a:tc>
                  <a:txBody>
                    <a:bodyPr/>
                    <a:lstStyle/>
                    <a:p>
                      <a:pPr marL="0" marR="0" lvl="0" indent="0" algn="l" rtl="0" eaLnBrk="0" fontAlgn="ctr" latinLnBrk="0" hangingPunct="0">
                        <a:lnSpc>
                          <a:spcPct val="100000"/>
                        </a:lnSpc>
                        <a:spcBef>
                          <a:spcPct val="0"/>
                        </a:spcBef>
                        <a:spcAft>
                          <a:spcPct val="0"/>
                        </a:spcAft>
                        <a:buClrTx/>
                        <a:buSzTx/>
                        <a:buFontTx/>
                        <a:buNone/>
                      </a:pPr>
                      <a:r>
                        <a:rPr lang="en-US" sz="800" b="1" dirty="0">
                          <a:solidFill>
                            <a:schemeClr val="tx1"/>
                          </a:solidFill>
                          <a:latin typeface="Arial"/>
                          <a:cs typeface="Arial"/>
                        </a:rPr>
                        <a:t>MCT 4.6.6        Provide Community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66531">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4.6.7        Provide Installation Command &amp; Staff Support </a:t>
                      </a:r>
                      <a:r>
                        <a:rPr kumimoji="0" lang="en-US" sz="800" b="1" i="0" u="none" strike="noStrike" cap="none" normalizeH="0" baseline="0" dirty="0">
                          <a:ln>
                            <a:noFill/>
                          </a:ln>
                          <a:solidFill>
                            <a:schemeClr val="tx1"/>
                          </a:solidFill>
                          <a:effectLst/>
                          <a:latin typeface="Arial"/>
                          <a:cs typeface="Arial"/>
                        </a:rPr>
                        <a:t>Services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62721">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4.6.8        Provide Installation Aviation Operations Support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21210">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4.6.9        Provide Installation Ranges and Training Areas </a:t>
                      </a:r>
                      <a:endParaRPr kumimoji="0" lang="en-US" sz="800" b="1" i="0" u="none" strike="noStrike" cap="none" normalizeH="0" baseline="0" dirty="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4.6.10     </a:t>
                      </a:r>
                      <a:r>
                        <a:rPr kumimoji="0" lang="en-US" sz="800" b="1" i="0" u="none" strike="noStrike" cap="none" normalizeH="0" baseline="0" dirty="0">
                          <a:ln>
                            <a:noFill/>
                          </a:ln>
                          <a:solidFill>
                            <a:schemeClr val="tx1"/>
                          </a:solidFill>
                          <a:effectLst/>
                          <a:latin typeface="Arial"/>
                          <a:cs typeface="Arial"/>
                        </a:rPr>
                        <a:t> Provide</a:t>
                      </a:r>
                      <a:r>
                        <a:rPr lang="en-US" sz="800" b="1" i="0" u="none" strike="noStrike" cap="none" normalizeH="0" baseline="0" dirty="0">
                          <a:ln>
                            <a:noFill/>
                          </a:ln>
                          <a:solidFill>
                            <a:schemeClr val="tx1"/>
                          </a:solidFill>
                          <a:effectLst/>
                          <a:latin typeface="Arial"/>
                          <a:cs typeface="Arial"/>
                        </a:rPr>
                        <a:t>  Installation Logistics Support Services </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4.6.11    </a:t>
                      </a:r>
                      <a:r>
                        <a:rPr kumimoji="0" lang="en-US" sz="800" b="1" i="0" u="none" strike="noStrike" cap="none" normalizeH="0" baseline="0" dirty="0">
                          <a:ln>
                            <a:noFill/>
                          </a:ln>
                          <a:solidFill>
                            <a:schemeClr val="tx1"/>
                          </a:solidFill>
                          <a:effectLst/>
                          <a:latin typeface="Arial"/>
                          <a:cs typeface="Arial"/>
                        </a:rPr>
                        <a:t> </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Provide </a:t>
                      </a:r>
                      <a:r>
                        <a:rPr lang="en-US" sz="800" b="1" i="0" u="none" strike="noStrike" cap="none" normalizeH="0" baseline="0" dirty="0">
                          <a:ln>
                            <a:noFill/>
                          </a:ln>
                          <a:solidFill>
                            <a:schemeClr val="tx1"/>
                          </a:solidFill>
                          <a:effectLst/>
                          <a:latin typeface="Arial"/>
                          <a:cs typeface="Arial"/>
                        </a:rPr>
                        <a:t>Installation Protection Support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4.9           Provide Base and Station Facilities and Related Infrastructure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645004940"/>
                  </a:ext>
                </a:extLst>
              </a:tr>
              <a:tr h="154704">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4.9.12</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 </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Provide the Installation Communication Grid (ICG)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20493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5.3.2.1.1  Establish Base OPS Center to Plan, Coordinate, Communicate and Execute Installation Support to </a:t>
                      </a:r>
                    </a:p>
                    <a:p>
                      <a:pPr marL="0" marR="0" lvl="0" indent="0" algn="l" rtl="0" eaLnBrk="0" fontAlgn="ctr" latinLnBrk="0" hangingPunct="0">
                        <a:lnSpc>
                          <a:spcPct val="100000"/>
                        </a:lnSpc>
                        <a:spcBef>
                          <a:spcPct val="0"/>
                        </a:spcBef>
                        <a:spcAft>
                          <a:spcPct val="0"/>
                        </a:spcAft>
                        <a:buClrTx/>
                        <a:buSzTx/>
                        <a:buFontTx/>
                        <a:buNone/>
                      </a:pPr>
                      <a:r>
                        <a:rPr lang="en-US" sz="800" b="1" i="0" u="none" strike="noStrike" cap="none" normalizeH="0" baseline="0" dirty="0">
                          <a:ln>
                            <a:noFill/>
                          </a:ln>
                          <a:solidFill>
                            <a:schemeClr val="tx1"/>
                          </a:solidFill>
                          <a:effectLst/>
                          <a:latin typeface="Arial"/>
                          <a:cs typeface="Arial"/>
                        </a:rPr>
                        <a:t>                         National Response Plans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bl>
          </a:graphicData>
        </a:graphic>
      </p:graphicFrame>
      <p:cxnSp>
        <p:nvCxnSpPr>
          <p:cNvPr id="34" name="Straight Arrow Connector 33"/>
          <p:cNvCxnSpPr/>
          <p:nvPr/>
        </p:nvCxnSpPr>
        <p:spPr>
          <a:xfrm>
            <a:off x="2117766" y="2054431"/>
            <a:ext cx="100544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117766" y="2586841"/>
            <a:ext cx="1003465"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117766" y="2822575"/>
            <a:ext cx="100148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117766" y="3687288"/>
            <a:ext cx="1011382"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228850" y="5535880"/>
            <a:ext cx="931965"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Rectangular Callout 43"/>
          <p:cNvSpPr/>
          <p:nvPr/>
        </p:nvSpPr>
        <p:spPr>
          <a:xfrm>
            <a:off x="3331592" y="3833926"/>
            <a:ext cx="5660484" cy="362928"/>
          </a:xfrm>
          <a:prstGeom prst="wedgeRectCallout">
            <a:avLst>
              <a:gd name="adj1" fmla="val -23622"/>
              <a:gd name="adj2" fmla="val 4821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Arial" pitchFamily="34" charset="0"/>
              </a:rPr>
              <a:t>Installations / Bases / Stations METLs provide Supporting Establishment  Infrastructure and Support Programs</a:t>
            </a:r>
          </a:p>
        </p:txBody>
      </p:sp>
      <p:sp>
        <p:nvSpPr>
          <p:cNvPr id="36" name="AutoShape 16"/>
          <p:cNvSpPr>
            <a:spLocks noChangeArrowheads="1"/>
          </p:cNvSpPr>
          <p:nvPr/>
        </p:nvSpPr>
        <p:spPr bwMode="auto">
          <a:xfrm rot="10800000">
            <a:off x="5525655" y="1640938"/>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37" name="AutoShape 16"/>
          <p:cNvSpPr>
            <a:spLocks noChangeArrowheads="1"/>
          </p:cNvSpPr>
          <p:nvPr/>
        </p:nvSpPr>
        <p:spPr bwMode="auto">
          <a:xfrm rot="10800000">
            <a:off x="5571177" y="2173349"/>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47" name="AutoShape 16"/>
          <p:cNvSpPr>
            <a:spLocks noChangeArrowheads="1"/>
          </p:cNvSpPr>
          <p:nvPr/>
        </p:nvSpPr>
        <p:spPr bwMode="auto">
          <a:xfrm rot="10800000">
            <a:off x="5543916" y="3181404"/>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0" name="Rectangle 49"/>
          <p:cNvSpPr/>
          <p:nvPr/>
        </p:nvSpPr>
        <p:spPr>
          <a:xfrm>
            <a:off x="3386445" y="724859"/>
            <a:ext cx="4562684" cy="836102"/>
          </a:xfrm>
          <a:prstGeom prst="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ts val="0"/>
              </a:spcBef>
            </a:pPr>
            <a:endParaRPr lang="en-US" sz="1200" b="1">
              <a:solidFill>
                <a:prstClr val="white"/>
              </a:solidFill>
            </a:endParaRPr>
          </a:p>
          <a:p>
            <a:pPr algn="ctr" eaLnBrk="1" hangingPunct="1">
              <a:spcBef>
                <a:spcPts val="0"/>
              </a:spcBef>
            </a:pPr>
            <a:r>
              <a:rPr lang="en-US" sz="1600" b="1">
                <a:solidFill>
                  <a:prstClr val="black"/>
                </a:solidFill>
              </a:rPr>
              <a:t>JMETs/JMETL </a:t>
            </a:r>
          </a:p>
          <a:p>
            <a:pPr algn="ctr" eaLnBrk="1" hangingPunct="1">
              <a:spcBef>
                <a:spcPts val="0"/>
              </a:spcBef>
            </a:pPr>
            <a:r>
              <a:rPr lang="en-US" sz="1200" b="1">
                <a:solidFill>
                  <a:prstClr val="black"/>
                </a:solidFill>
              </a:rPr>
              <a:t>Reported in DRRS-S (DoD / JS / OSD / Chairman’s Readiness System)</a:t>
            </a:r>
          </a:p>
          <a:p>
            <a:pPr algn="ctr" eaLnBrk="1" hangingPunct="1">
              <a:spcBef>
                <a:spcPts val="0"/>
              </a:spcBef>
            </a:pPr>
            <a:r>
              <a:rPr lang="en-US" sz="1200" b="1">
                <a:solidFill>
                  <a:prstClr val="black"/>
                </a:solidFill>
              </a:rPr>
              <a:t>Links to Service Components METs/METLs</a:t>
            </a:r>
          </a:p>
          <a:p>
            <a:pPr algn="ctr" eaLnBrk="1" hangingPunct="1">
              <a:spcBef>
                <a:spcPts val="0"/>
              </a:spcBef>
            </a:pPr>
            <a:endParaRPr lang="en-US" sz="1600" b="1">
              <a:solidFill>
                <a:prstClr val="black"/>
              </a:solidFill>
            </a:endParaRPr>
          </a:p>
        </p:txBody>
      </p:sp>
      <p:sp>
        <p:nvSpPr>
          <p:cNvPr id="51" name="Rectangle 12"/>
          <p:cNvSpPr>
            <a:spLocks noChangeArrowheads="1"/>
          </p:cNvSpPr>
          <p:nvPr/>
        </p:nvSpPr>
        <p:spPr bwMode="auto">
          <a:xfrm>
            <a:off x="1399535" y="874950"/>
            <a:ext cx="2382529" cy="963852"/>
          </a:xfrm>
          <a:prstGeom prst="rect">
            <a:avLst/>
          </a:prstGeom>
          <a:noFill/>
          <a:ln w="12700">
            <a:noFill/>
            <a:miter lim="800000"/>
            <a:headEnd/>
            <a:tailEnd/>
          </a:ln>
          <a:effectLst/>
        </p:spPr>
        <p:txBody>
          <a:bodyPr/>
          <a:lstStyle/>
          <a:p>
            <a:pPr algn="ctr" defTabSz="820738" fontAlgn="b">
              <a:lnSpc>
                <a:spcPct val="80000"/>
              </a:lnSpc>
              <a:spcBef>
                <a:spcPct val="20000"/>
              </a:spcBef>
            </a:pPr>
            <a:r>
              <a:rPr lang="en-US" sz="1400" b="1">
                <a:solidFill>
                  <a:prstClr val="black"/>
                </a:solidFill>
                <a:latin typeface="Arial" pitchFamily="34" charset="0"/>
                <a:cs typeface="Arial" pitchFamily="34" charset="0"/>
              </a:rPr>
              <a:t>Supported </a:t>
            </a:r>
          </a:p>
          <a:p>
            <a:pPr algn="ctr" defTabSz="820738" fontAlgn="b">
              <a:lnSpc>
                <a:spcPct val="80000"/>
              </a:lnSpc>
              <a:spcBef>
                <a:spcPct val="20000"/>
              </a:spcBef>
            </a:pPr>
            <a:r>
              <a:rPr lang="en-US" sz="1400" b="1">
                <a:solidFill>
                  <a:prstClr val="black"/>
                </a:solidFill>
                <a:latin typeface="Arial" pitchFamily="34" charset="0"/>
                <a:cs typeface="Arial" pitchFamily="34" charset="0"/>
              </a:rPr>
              <a:t>COCOM/CCDR</a:t>
            </a:r>
          </a:p>
        </p:txBody>
      </p:sp>
      <p:cxnSp>
        <p:nvCxnSpPr>
          <p:cNvPr id="52" name="Straight Arrow Connector 51"/>
          <p:cNvCxnSpPr/>
          <p:nvPr/>
        </p:nvCxnSpPr>
        <p:spPr>
          <a:xfrm>
            <a:off x="2145984" y="1399516"/>
            <a:ext cx="100544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Rectangle 17"/>
          <p:cNvSpPr>
            <a:spLocks noChangeArrowheads="1"/>
          </p:cNvSpPr>
          <p:nvPr/>
        </p:nvSpPr>
        <p:spPr bwMode="auto">
          <a:xfrm>
            <a:off x="6742033" y="2294670"/>
            <a:ext cx="2250042" cy="836326"/>
          </a:xfrm>
          <a:prstGeom prst="rect">
            <a:avLst/>
          </a:prstGeom>
          <a:solidFill>
            <a:srgbClr val="FFFF00"/>
          </a:solidFill>
          <a:ln w="12700">
            <a:solidFill>
              <a:schemeClr val="tx1"/>
            </a:solidFill>
            <a:miter lim="800000"/>
            <a:headEnd/>
            <a:tailEnd/>
          </a:ln>
          <a:effectLst/>
        </p:spPr>
        <p:txBody>
          <a:bodyPr lIns="91440" tIns="45720" rIns="91440" bIns="45720" anchor="t"/>
          <a:lstStyle/>
          <a:p>
            <a:pPr algn="ctr" defTabSz="820738" fontAlgn="b">
              <a:lnSpc>
                <a:spcPct val="80000"/>
              </a:lnSpc>
              <a:spcBef>
                <a:spcPct val="20000"/>
              </a:spcBef>
            </a:pPr>
            <a:r>
              <a:rPr lang="en-US" sz="1400" b="1" dirty="0">
                <a:solidFill>
                  <a:prstClr val="black"/>
                </a:solidFill>
                <a:latin typeface="Arial" pitchFamily="34" charset="0"/>
                <a:cs typeface="Arial" pitchFamily="34" charset="0"/>
              </a:rPr>
              <a:t>“Tasks”/METs link</a:t>
            </a:r>
          </a:p>
          <a:p>
            <a:pPr algn="ctr" defTabSz="820738" fontAlgn="b">
              <a:lnSpc>
                <a:spcPct val="80000"/>
              </a:lnSpc>
              <a:spcBef>
                <a:spcPct val="20000"/>
              </a:spcBef>
            </a:pPr>
            <a:r>
              <a:rPr lang="en-US" sz="1400" b="1" dirty="0">
                <a:solidFill>
                  <a:prstClr val="black"/>
                </a:solidFill>
                <a:latin typeface="Arial" pitchFamily="34" charset="0"/>
                <a:cs typeface="Arial" pitchFamily="34" charset="0"/>
              </a:rPr>
              <a:t> Top Down / Bottom Up</a:t>
            </a:r>
          </a:p>
          <a:p>
            <a:pPr algn="ctr" defTabSz="820738" fontAlgn="b">
              <a:lnSpc>
                <a:spcPct val="80000"/>
              </a:lnSpc>
              <a:spcBef>
                <a:spcPct val="20000"/>
              </a:spcBef>
            </a:pPr>
            <a:r>
              <a:rPr lang="en-US" sz="1400" b="1" dirty="0">
                <a:solidFill>
                  <a:prstClr val="black"/>
                </a:solidFill>
                <a:latin typeface="Arial"/>
                <a:cs typeface="Arial"/>
              </a:rPr>
              <a:t> ISO HHQ, COCOMs Reported in DRRS</a:t>
            </a:r>
            <a:endParaRPr lang="en-US" sz="1400" b="1" dirty="0">
              <a:solidFill>
                <a:prstClr val="black"/>
              </a:solidFill>
              <a:latin typeface="Arial" pitchFamily="34" charset="0"/>
              <a:cs typeface="Arial" pitchFamily="34" charset="0"/>
            </a:endParaRPr>
          </a:p>
        </p:txBody>
      </p:sp>
      <p:sp>
        <p:nvSpPr>
          <p:cNvPr id="2" name="Footer Placeholder 1">
            <a:extLst>
              <a:ext uri="{FF2B5EF4-FFF2-40B4-BE49-F238E27FC236}">
                <a16:creationId xmlns:a16="http://schemas.microsoft.com/office/drawing/2014/main" id="{7706F7A0-5630-0ACF-D2AA-504B46F6995A}"/>
              </a:ext>
            </a:extLst>
          </p:cNvPr>
          <p:cNvSpPr>
            <a:spLocks noGrp="1"/>
          </p:cNvSpPr>
          <p:nvPr>
            <p:ph type="ftr" sz="quarter" idx="11"/>
          </p:nvPr>
        </p:nvSpPr>
        <p:spPr>
          <a:xfrm>
            <a:off x="93900" y="6444101"/>
            <a:ext cx="2895600" cy="365125"/>
          </a:xfrm>
        </p:spPr>
        <p:txBody>
          <a:bodyPr/>
          <a:lstStyle/>
          <a:p>
            <a:r>
              <a:rPr lang="en-US">
                <a:solidFill>
                  <a:schemeClr val="tx1"/>
                </a:solidFill>
              </a:rPr>
              <a:t>MAR 2025-CUI</a:t>
            </a:r>
            <a:endParaRPr lang="en-US" dirty="0">
              <a:solidFill>
                <a:schemeClr val="tx1"/>
              </a:solidFill>
            </a:endParaRPr>
          </a:p>
        </p:txBody>
      </p:sp>
      <p:cxnSp>
        <p:nvCxnSpPr>
          <p:cNvPr id="3" name="Straight Arrow Connector 2">
            <a:extLst>
              <a:ext uri="{FF2B5EF4-FFF2-40B4-BE49-F238E27FC236}">
                <a16:creationId xmlns:a16="http://schemas.microsoft.com/office/drawing/2014/main" id="{785F6299-B7AC-8F98-618C-91F8C5BCA980}"/>
              </a:ext>
            </a:extLst>
          </p:cNvPr>
          <p:cNvCxnSpPr/>
          <p:nvPr/>
        </p:nvCxnSpPr>
        <p:spPr>
          <a:xfrm>
            <a:off x="2135579" y="3004868"/>
            <a:ext cx="100148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445266" y="1815152"/>
            <a:ext cx="437634" cy="433626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2000" dirty="0">
                <a:solidFill>
                  <a:prstClr val="black"/>
                </a:solidFill>
                <a:latin typeface="Arial" pitchFamily="34" charset="0"/>
              </a:rPr>
              <a:t>USMC  METL</a:t>
            </a:r>
          </a:p>
        </p:txBody>
      </p:sp>
      <p:sp>
        <p:nvSpPr>
          <p:cNvPr id="4" name="Slide Number Placeholder 3">
            <a:extLst>
              <a:ext uri="{FF2B5EF4-FFF2-40B4-BE49-F238E27FC236}">
                <a16:creationId xmlns:a16="http://schemas.microsoft.com/office/drawing/2014/main" id="{5F843C16-19FE-0FE0-0C5C-B9BDF188374B}"/>
              </a:ext>
            </a:extLst>
          </p:cNvPr>
          <p:cNvSpPr>
            <a:spLocks noGrp="1"/>
          </p:cNvSpPr>
          <p:nvPr>
            <p:ph type="sldNum" sz="quarter" idx="12"/>
          </p:nvPr>
        </p:nvSpPr>
        <p:spPr/>
        <p:txBody>
          <a:bodyPr/>
          <a:lstStyle/>
          <a:p>
            <a:fld id="{57D7F152-42F7-4C0B-ACE2-8696607C202E}" type="slidenum">
              <a:rPr lang="en-US" smtClean="0"/>
              <a:pPr/>
              <a:t>6</a:t>
            </a:fld>
            <a:endParaRPr lang="en-US" dirty="0"/>
          </a:p>
        </p:txBody>
      </p:sp>
    </p:spTree>
    <p:extLst>
      <p:ext uri="{BB962C8B-B14F-4D97-AF65-F5344CB8AC3E}">
        <p14:creationId xmlns:p14="http://schemas.microsoft.com/office/powerpoint/2010/main" val="245160029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D:\Documents and Settings\maryroi.goldman\My Documents\My Pictures\Dictionary.jpg"/>
          <p:cNvPicPr>
            <a:picLocks noChangeAspect="1" noChangeArrowheads="1"/>
          </p:cNvPicPr>
          <p:nvPr/>
        </p:nvPicPr>
        <p:blipFill>
          <a:blip r:embed="rId3" cstate="print"/>
          <a:srcRect/>
          <a:stretch>
            <a:fillRect/>
          </a:stretch>
        </p:blipFill>
        <p:spPr bwMode="auto">
          <a:xfrm>
            <a:off x="1428416" y="1516580"/>
            <a:ext cx="1145559" cy="1724025"/>
          </a:xfrm>
          <a:prstGeom prst="rect">
            <a:avLst/>
          </a:prstGeom>
          <a:noFill/>
        </p:spPr>
      </p:pic>
      <p:sp>
        <p:nvSpPr>
          <p:cNvPr id="1169410" name="Text Box 2"/>
          <p:cNvSpPr txBox="1">
            <a:spLocks noChangeArrowheads="1"/>
          </p:cNvSpPr>
          <p:nvPr/>
        </p:nvSpPr>
        <p:spPr bwMode="auto">
          <a:xfrm>
            <a:off x="1459838" y="940972"/>
            <a:ext cx="7486199" cy="623248"/>
          </a:xfrm>
          <a:prstGeom prst="rect">
            <a:avLst/>
          </a:prstGeom>
          <a:solidFill>
            <a:schemeClr val="accent3">
              <a:lumMod val="60000"/>
              <a:lumOff val="40000"/>
            </a:schemeClr>
          </a:solidFill>
          <a:ln w="9525">
            <a:noFill/>
            <a:miter lim="800000"/>
            <a:headEnd/>
            <a:tailEnd/>
          </a:ln>
          <a:effectLst/>
        </p:spPr>
        <p:txBody>
          <a:bodyPr wrap="square">
            <a:spAutoFit/>
          </a:bodyPr>
          <a:lstStyle/>
          <a:p>
            <a:pPr algn="ctr">
              <a:lnSpc>
                <a:spcPct val="75000"/>
              </a:lnSpc>
            </a:pPr>
            <a:r>
              <a:rPr lang="en-US" sz="1800" dirty="0"/>
              <a:t> </a:t>
            </a:r>
            <a:r>
              <a:rPr lang="en-US" sz="1200" b="1" dirty="0"/>
              <a:t>MCTL:  “Dictionary” of current USMC activities/actions/capabilities defined as “Tasks” that an organization must perform to accomplish a mission.</a:t>
            </a:r>
          </a:p>
          <a:p>
            <a:pPr marL="0" lvl="1" algn="ctr"/>
            <a:r>
              <a:rPr lang="en-US" sz="1200" b="1" dirty="0"/>
              <a:t>MCT’s are used by COI / SE as “Building Blocks” for METs/METLs</a:t>
            </a:r>
          </a:p>
        </p:txBody>
      </p:sp>
      <p:sp>
        <p:nvSpPr>
          <p:cNvPr id="1169411" name="Text Box 3"/>
          <p:cNvSpPr txBox="1">
            <a:spLocks noChangeArrowheads="1"/>
          </p:cNvSpPr>
          <p:nvPr/>
        </p:nvSpPr>
        <p:spPr bwMode="auto">
          <a:xfrm>
            <a:off x="1459838" y="0"/>
            <a:ext cx="7715250" cy="830997"/>
          </a:xfrm>
          <a:prstGeom prst="rect">
            <a:avLst/>
          </a:prstGeom>
          <a:noFill/>
          <a:ln w="9525">
            <a:noFill/>
            <a:miter lim="800000"/>
            <a:headEnd/>
            <a:tailEnd/>
          </a:ln>
          <a:effectLst/>
        </p:spPr>
        <p:txBody>
          <a:bodyPr wrap="square">
            <a:spAutoFit/>
          </a:bodyPr>
          <a:lstStyle/>
          <a:p>
            <a:pPr algn="ctr">
              <a:spcBef>
                <a:spcPts val="0"/>
              </a:spcBef>
            </a:pPr>
            <a:r>
              <a:rPr lang="en-US" sz="2400" b="1" dirty="0"/>
              <a:t>MCTL Supports Current Capability</a:t>
            </a:r>
          </a:p>
          <a:p>
            <a:pPr algn="ctr">
              <a:spcBef>
                <a:spcPts val="0"/>
              </a:spcBef>
            </a:pPr>
            <a:r>
              <a:rPr lang="en-US" sz="2400" b="1" dirty="0"/>
              <a:t>MET/METL Development</a:t>
            </a:r>
          </a:p>
        </p:txBody>
      </p:sp>
      <p:pic>
        <p:nvPicPr>
          <p:cNvPr id="116941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842" y="2231297"/>
            <a:ext cx="1454150" cy="1707965"/>
          </a:xfrm>
          <a:prstGeom prst="rect">
            <a:avLst/>
          </a:prstGeom>
          <a:noFill/>
          <a:ln w="9525">
            <a:noFill/>
            <a:miter lim="800000"/>
            <a:headEnd/>
            <a:tailEnd/>
          </a:ln>
          <a:effectLst/>
        </p:spPr>
      </p:pic>
      <p:sp>
        <p:nvSpPr>
          <p:cNvPr id="1169418" name="Text Box 10"/>
          <p:cNvSpPr txBox="1">
            <a:spLocks noChangeArrowheads="1"/>
          </p:cNvSpPr>
          <p:nvPr/>
        </p:nvSpPr>
        <p:spPr bwMode="auto">
          <a:xfrm>
            <a:off x="5590049" y="1781331"/>
            <a:ext cx="2943501" cy="1692771"/>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400" b="1" dirty="0">
                <a:solidFill>
                  <a:schemeClr val="accent3">
                    <a:lumMod val="75000"/>
                  </a:schemeClr>
                </a:solidFill>
              </a:rPr>
              <a:t>USMC </a:t>
            </a:r>
            <a:r>
              <a:rPr lang="en-US" sz="1400" b="1" dirty="0">
                <a:solidFill>
                  <a:srgbClr val="FF0000"/>
                </a:solidFill>
              </a:rPr>
              <a:t>TASKS:</a:t>
            </a:r>
          </a:p>
          <a:p>
            <a:pPr>
              <a:spcBef>
                <a:spcPct val="50000"/>
              </a:spcBef>
            </a:pPr>
            <a:r>
              <a:rPr lang="en-US" b="1" dirty="0"/>
              <a:t>MCT 1.6.1       Conduct Offensive Ops</a:t>
            </a:r>
          </a:p>
          <a:p>
            <a:pPr>
              <a:spcBef>
                <a:spcPct val="50000"/>
              </a:spcBef>
            </a:pPr>
            <a:r>
              <a:rPr lang="en-US" b="1" dirty="0"/>
              <a:t>MCT 1.6.4       Conduct Defensive Ops</a:t>
            </a:r>
          </a:p>
          <a:p>
            <a:pPr>
              <a:spcBef>
                <a:spcPct val="50000"/>
              </a:spcBef>
            </a:pPr>
            <a:r>
              <a:rPr lang="en-US" b="1" dirty="0"/>
              <a:t>MCT 1.10        Conduct Crisis Response</a:t>
            </a:r>
          </a:p>
          <a:p>
            <a:pPr>
              <a:spcBef>
                <a:spcPct val="50000"/>
              </a:spcBef>
            </a:pPr>
            <a:r>
              <a:rPr lang="en-US" b="1" dirty="0"/>
              <a:t>MCT 1.12        Conduct Expeditionary Ops</a:t>
            </a:r>
          </a:p>
          <a:p>
            <a:pPr>
              <a:spcBef>
                <a:spcPct val="50000"/>
              </a:spcBef>
            </a:pPr>
            <a:r>
              <a:rPr lang="en-US" b="1" dirty="0"/>
              <a:t>MCT 1.13.2     Conduct NEO</a:t>
            </a:r>
          </a:p>
          <a:p>
            <a:pPr>
              <a:spcBef>
                <a:spcPct val="50000"/>
              </a:spcBef>
            </a:pPr>
            <a:r>
              <a:rPr lang="en-US" b="1" dirty="0"/>
              <a:t>MCT 1.15.1.2  Facilitate Foreign HA</a:t>
            </a:r>
          </a:p>
        </p:txBody>
      </p:sp>
      <p:sp>
        <p:nvSpPr>
          <p:cNvPr id="32" name="Cube 31"/>
          <p:cNvSpPr/>
          <p:nvPr/>
        </p:nvSpPr>
        <p:spPr>
          <a:xfrm>
            <a:off x="1704975" y="5076825"/>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3" name="Cube 32"/>
          <p:cNvSpPr/>
          <p:nvPr/>
        </p:nvSpPr>
        <p:spPr>
          <a:xfrm>
            <a:off x="2676525" y="508635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29" name="Cube 28"/>
          <p:cNvSpPr/>
          <p:nvPr/>
        </p:nvSpPr>
        <p:spPr>
          <a:xfrm>
            <a:off x="3676650" y="508635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0" name="Cube 29"/>
          <p:cNvSpPr/>
          <p:nvPr/>
        </p:nvSpPr>
        <p:spPr>
          <a:xfrm>
            <a:off x="1881070" y="4514645"/>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1" name="Cube 30"/>
          <p:cNvSpPr/>
          <p:nvPr/>
        </p:nvSpPr>
        <p:spPr>
          <a:xfrm>
            <a:off x="2903057" y="451521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27" name="Text Box 10"/>
          <p:cNvSpPr txBox="1">
            <a:spLocks noChangeArrowheads="1"/>
          </p:cNvSpPr>
          <p:nvPr/>
        </p:nvSpPr>
        <p:spPr bwMode="auto">
          <a:xfrm>
            <a:off x="5590048" y="3803010"/>
            <a:ext cx="2943501" cy="2077492"/>
          </a:xfrm>
          <a:prstGeom prst="rect">
            <a:avLst/>
          </a:prstGeom>
          <a:solidFill>
            <a:srgbClr val="FFFF99"/>
          </a:solidFill>
          <a:ln w="57150">
            <a:solidFill>
              <a:schemeClr val="tx1"/>
            </a:solidFill>
            <a:miter lim="800000"/>
            <a:headEnd/>
            <a:tailEnd/>
          </a:ln>
          <a:effectLst/>
        </p:spPr>
        <p:txBody>
          <a:bodyPr wrap="square">
            <a:spAutoFit/>
          </a:bodyPr>
          <a:lstStyle/>
          <a:p>
            <a:pPr>
              <a:spcBef>
                <a:spcPct val="50000"/>
              </a:spcBef>
            </a:pPr>
            <a:r>
              <a:rPr lang="en-US" b="1" dirty="0"/>
              <a:t>1.   MCT 1.6.1      Conduct Offensive Ops</a:t>
            </a:r>
          </a:p>
          <a:p>
            <a:pPr marL="228600" indent="-228600">
              <a:spcBef>
                <a:spcPct val="50000"/>
              </a:spcBef>
              <a:buAutoNum type="arabicPeriod" startAt="2"/>
            </a:pPr>
            <a:r>
              <a:rPr lang="en-US" b="1" dirty="0"/>
              <a:t>MCT 1.6.4      Conduct Defensive Ops</a:t>
            </a:r>
          </a:p>
          <a:p>
            <a:pPr marL="228600" indent="-228600">
              <a:spcBef>
                <a:spcPct val="50000"/>
              </a:spcBef>
              <a:buFontTx/>
              <a:buAutoNum type="arabicPeriod" startAt="2"/>
            </a:pPr>
            <a:r>
              <a:rPr lang="en-US" b="1" dirty="0"/>
              <a:t>MCT 1.10        Conduct Crisis Response</a:t>
            </a:r>
          </a:p>
          <a:p>
            <a:pPr marL="228600" indent="-228600">
              <a:spcBef>
                <a:spcPct val="50000"/>
              </a:spcBef>
              <a:buAutoNum type="arabicPeriod" startAt="2"/>
            </a:pPr>
            <a:r>
              <a:rPr lang="en-US" b="1" dirty="0"/>
              <a:t>MCT 1.12        Conduct Expeditionary Ops</a:t>
            </a:r>
          </a:p>
          <a:p>
            <a:pPr marL="228600" indent="-228600">
              <a:spcBef>
                <a:spcPct val="50000"/>
              </a:spcBef>
              <a:buFontTx/>
              <a:buAutoNum type="arabicPeriod" startAt="2"/>
            </a:pPr>
            <a:r>
              <a:rPr lang="en-US" b="1" dirty="0">
                <a:solidFill>
                  <a:srgbClr val="FF0000"/>
                </a:solidFill>
              </a:rPr>
              <a:t>MCT 1.13.2     Conduct NEO**</a:t>
            </a:r>
          </a:p>
          <a:p>
            <a:pPr marL="228600" indent="-228600">
              <a:spcBef>
                <a:spcPct val="50000"/>
              </a:spcBef>
              <a:buFontTx/>
              <a:buAutoNum type="arabicPeriod" startAt="2"/>
            </a:pPr>
            <a:r>
              <a:rPr lang="en-US" b="1" dirty="0">
                <a:solidFill>
                  <a:srgbClr val="FF0000"/>
                </a:solidFill>
              </a:rPr>
              <a:t>MCT 1.15.1.2  Facilitate Foreign HA**</a:t>
            </a:r>
          </a:p>
          <a:p>
            <a:pPr algn="ctr">
              <a:spcBef>
                <a:spcPct val="50000"/>
              </a:spcBef>
            </a:pPr>
            <a:r>
              <a:rPr lang="en-US" sz="1100" b="1" dirty="0">
                <a:solidFill>
                  <a:srgbClr val="FF0000"/>
                </a:solidFill>
              </a:rPr>
              <a:t>**Not deemed CORE by Community but could be CORE+ for</a:t>
            </a:r>
          </a:p>
          <a:p>
            <a:pPr algn="ctr">
              <a:spcBef>
                <a:spcPct val="50000"/>
              </a:spcBef>
            </a:pPr>
            <a:r>
              <a:rPr lang="en-US" sz="1100" b="1" dirty="0">
                <a:solidFill>
                  <a:srgbClr val="FF0000"/>
                </a:solidFill>
              </a:rPr>
              <a:t> Assigned Mission / OPLAN METL</a:t>
            </a:r>
          </a:p>
        </p:txBody>
      </p:sp>
      <p:sp>
        <p:nvSpPr>
          <p:cNvPr id="28" name="AutoShape 6"/>
          <p:cNvSpPr>
            <a:spLocks noChangeArrowheads="1"/>
          </p:cNvSpPr>
          <p:nvPr/>
        </p:nvSpPr>
        <p:spPr bwMode="auto">
          <a:xfrm rot="10800000">
            <a:off x="5026131" y="4719027"/>
            <a:ext cx="477570" cy="315546"/>
          </a:xfrm>
          <a:prstGeom prst="leftArrow">
            <a:avLst>
              <a:gd name="adj1" fmla="val 50000"/>
              <a:gd name="adj2" fmla="val 90747"/>
            </a:avLst>
          </a:prstGeom>
          <a:solidFill>
            <a:srgbClr val="FF0000"/>
          </a:solidFill>
          <a:ln w="9525">
            <a:solidFill>
              <a:schemeClr val="tx1"/>
            </a:solidFill>
            <a:miter lim="800000"/>
            <a:headEnd/>
            <a:tailEnd/>
          </a:ln>
          <a:effectLst/>
        </p:spPr>
        <p:txBody>
          <a:bodyPr wrap="none" anchor="ctr"/>
          <a:lstStyle/>
          <a:p>
            <a:endParaRPr lang="en-US"/>
          </a:p>
        </p:txBody>
      </p:sp>
      <p:sp>
        <p:nvSpPr>
          <p:cNvPr id="37" name="Text Box 9"/>
          <p:cNvSpPr txBox="1">
            <a:spLocks noChangeArrowheads="1"/>
          </p:cNvSpPr>
          <p:nvPr/>
        </p:nvSpPr>
        <p:spPr bwMode="auto">
          <a:xfrm>
            <a:off x="2054937" y="4168337"/>
            <a:ext cx="2519525" cy="307777"/>
          </a:xfrm>
          <a:prstGeom prst="rect">
            <a:avLst/>
          </a:prstGeom>
          <a:noFill/>
          <a:ln w="57150">
            <a:solidFill>
              <a:schemeClr val="tx1"/>
            </a:solidFill>
            <a:miter lim="800000"/>
            <a:headEnd/>
            <a:tailEnd/>
          </a:ln>
          <a:effectLst/>
        </p:spPr>
        <p:txBody>
          <a:bodyPr wrap="square">
            <a:spAutoFit/>
          </a:bodyPr>
          <a:lstStyle/>
          <a:p>
            <a:pPr algn="ctr">
              <a:spcBef>
                <a:spcPct val="50000"/>
              </a:spcBef>
            </a:pPr>
            <a:r>
              <a:rPr lang="en-US" sz="1400" b="1" dirty="0">
                <a:solidFill>
                  <a:schemeClr val="accent3">
                    <a:lumMod val="75000"/>
                  </a:schemeClr>
                </a:solidFill>
              </a:rPr>
              <a:t>EX: INFANTRY CORE METL</a:t>
            </a:r>
          </a:p>
        </p:txBody>
      </p:sp>
      <p:sp>
        <p:nvSpPr>
          <p:cNvPr id="39" name="Flowchart: Connector 38"/>
          <p:cNvSpPr/>
          <p:nvPr/>
        </p:nvSpPr>
        <p:spPr>
          <a:xfrm>
            <a:off x="1809356" y="4571560"/>
            <a:ext cx="247650" cy="24765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1</a:t>
            </a:r>
          </a:p>
        </p:txBody>
      </p:sp>
      <p:sp>
        <p:nvSpPr>
          <p:cNvPr id="40" name="Flowchart: Connector 39"/>
          <p:cNvSpPr/>
          <p:nvPr/>
        </p:nvSpPr>
        <p:spPr>
          <a:xfrm>
            <a:off x="2939744" y="4559174"/>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2</a:t>
            </a:r>
          </a:p>
        </p:txBody>
      </p:sp>
      <p:sp>
        <p:nvSpPr>
          <p:cNvPr id="42" name="Flowchart: Connector 41"/>
          <p:cNvSpPr/>
          <p:nvPr/>
        </p:nvSpPr>
        <p:spPr>
          <a:xfrm>
            <a:off x="1607808" y="5093769"/>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4</a:t>
            </a:r>
          </a:p>
        </p:txBody>
      </p:sp>
      <p:cxnSp>
        <p:nvCxnSpPr>
          <p:cNvPr id="4" name="Straight Connector 3"/>
          <p:cNvCxnSpPr/>
          <p:nvPr/>
        </p:nvCxnSpPr>
        <p:spPr>
          <a:xfrm>
            <a:off x="3676650" y="5237225"/>
            <a:ext cx="876300" cy="4175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67125" y="5237225"/>
            <a:ext cx="885825" cy="41757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Flowchart: Connector 40"/>
          <p:cNvSpPr/>
          <p:nvPr/>
        </p:nvSpPr>
        <p:spPr>
          <a:xfrm>
            <a:off x="3667125" y="5157858"/>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6</a:t>
            </a:r>
          </a:p>
        </p:txBody>
      </p:sp>
      <p:sp>
        <p:nvSpPr>
          <p:cNvPr id="3" name="Rectangle 2"/>
          <p:cNvSpPr/>
          <p:nvPr/>
        </p:nvSpPr>
        <p:spPr>
          <a:xfrm>
            <a:off x="76885" y="4050185"/>
            <a:ext cx="1866902" cy="784830"/>
          </a:xfrm>
          <a:prstGeom prst="rect">
            <a:avLst/>
          </a:prstGeom>
        </p:spPr>
        <p:txBody>
          <a:bodyPr wrap="square">
            <a:spAutoFit/>
          </a:bodyPr>
          <a:lstStyle/>
          <a:p>
            <a:pPr algn="ctr"/>
            <a:r>
              <a:rPr lang="en-US" sz="900" b="1" dirty="0">
                <a:solidFill>
                  <a:srgbClr val="9933FF"/>
                </a:solidFill>
              </a:rPr>
              <a:t>Official Tri-Service Directive</a:t>
            </a:r>
          </a:p>
          <a:p>
            <a:pPr algn="ctr"/>
            <a:r>
              <a:rPr lang="en-US" sz="900" b="1" dirty="0">
                <a:solidFill>
                  <a:srgbClr val="0066FF"/>
                </a:solidFill>
              </a:rPr>
              <a:t>OPNAVINST 3500.38C</a:t>
            </a:r>
          </a:p>
          <a:p>
            <a:pPr algn="ctr"/>
            <a:r>
              <a:rPr lang="en-US" sz="900" b="1" dirty="0">
                <a:solidFill>
                  <a:schemeClr val="accent3">
                    <a:lumMod val="75000"/>
                  </a:schemeClr>
                </a:solidFill>
              </a:rPr>
              <a:t>MCO 3500.26B</a:t>
            </a:r>
          </a:p>
          <a:p>
            <a:pPr algn="ctr"/>
            <a:r>
              <a:rPr lang="en-US" sz="900" b="1" dirty="0">
                <a:solidFill>
                  <a:schemeClr val="bg1">
                    <a:lumMod val="65000"/>
                  </a:schemeClr>
                </a:solidFill>
              </a:rPr>
              <a:t>USCG COMDTINST 3500.1C</a:t>
            </a:r>
          </a:p>
          <a:p>
            <a:pPr algn="ctr"/>
            <a:r>
              <a:rPr lang="en-US" sz="900" b="1" dirty="0"/>
              <a:t>Revised 16 Aug 2018</a:t>
            </a:r>
            <a:endParaRPr lang="en-US" sz="900" dirty="0"/>
          </a:p>
        </p:txBody>
      </p:sp>
      <p:sp>
        <p:nvSpPr>
          <p:cNvPr id="35" name="Text Box 10"/>
          <p:cNvSpPr txBox="1">
            <a:spLocks noChangeArrowheads="1"/>
          </p:cNvSpPr>
          <p:nvPr/>
        </p:nvSpPr>
        <p:spPr bwMode="auto">
          <a:xfrm>
            <a:off x="2676525" y="1766199"/>
            <a:ext cx="2551118" cy="2123658"/>
          </a:xfrm>
          <a:prstGeom prst="rect">
            <a:avLst/>
          </a:prstGeom>
          <a:solidFill>
            <a:srgbClr val="FFFF99"/>
          </a:solidFill>
          <a:ln w="57150">
            <a:solidFill>
              <a:schemeClr val="tx1"/>
            </a:solidFill>
            <a:miter lim="800000"/>
            <a:headEnd/>
            <a:tailEnd/>
          </a:ln>
          <a:effectLst/>
        </p:spPr>
        <p:txBody>
          <a:bodyPr wrap="square">
            <a:spAutoFit/>
          </a:bodyPr>
          <a:lstStyle/>
          <a:p>
            <a:pPr algn="ctr">
              <a:spcBef>
                <a:spcPts val="0"/>
              </a:spcBef>
            </a:pPr>
            <a:r>
              <a:rPr lang="en-US" b="1" dirty="0"/>
              <a:t>MCTs are Organized by the Six (6) Warfighting Functions (WFF):</a:t>
            </a:r>
          </a:p>
          <a:p>
            <a:pPr marL="685800" lvl="1" indent="-228600">
              <a:spcBef>
                <a:spcPts val="0"/>
              </a:spcBef>
              <a:buAutoNum type="arabicPeriod"/>
            </a:pPr>
            <a:r>
              <a:rPr lang="en-US" b="1" dirty="0"/>
              <a:t>Maneuver</a:t>
            </a:r>
          </a:p>
          <a:p>
            <a:pPr marL="685800" lvl="1" indent="-228600">
              <a:spcBef>
                <a:spcPts val="0"/>
              </a:spcBef>
              <a:buAutoNum type="arabicPeriod"/>
            </a:pPr>
            <a:r>
              <a:rPr lang="en-US" b="1" dirty="0"/>
              <a:t>Intelligence</a:t>
            </a:r>
          </a:p>
          <a:p>
            <a:pPr marL="685800" lvl="1" indent="-228600">
              <a:spcBef>
                <a:spcPts val="0"/>
              </a:spcBef>
              <a:buAutoNum type="arabicPeriod"/>
            </a:pPr>
            <a:r>
              <a:rPr lang="en-US" b="1" dirty="0"/>
              <a:t>Fires</a:t>
            </a:r>
          </a:p>
          <a:p>
            <a:pPr marL="685800" lvl="1" indent="-228600">
              <a:spcBef>
                <a:spcPts val="0"/>
              </a:spcBef>
              <a:buAutoNum type="arabicPeriod"/>
            </a:pPr>
            <a:r>
              <a:rPr lang="en-US" b="1" dirty="0"/>
              <a:t>Logistics</a:t>
            </a:r>
          </a:p>
          <a:p>
            <a:pPr marL="685800" lvl="1" indent="-228600">
              <a:spcBef>
                <a:spcPts val="0"/>
              </a:spcBef>
              <a:buAutoNum type="arabicPeriod"/>
            </a:pPr>
            <a:r>
              <a:rPr lang="en-US" b="1" dirty="0"/>
              <a:t>Command and Control</a:t>
            </a:r>
          </a:p>
          <a:p>
            <a:pPr marL="685800" lvl="1" indent="-228600">
              <a:spcBef>
                <a:spcPts val="0"/>
              </a:spcBef>
              <a:buAutoNum type="arabicPeriod"/>
            </a:pPr>
            <a:r>
              <a:rPr lang="en-US" b="1" dirty="0"/>
              <a:t>Force Protection</a:t>
            </a:r>
          </a:p>
          <a:p>
            <a:pPr marL="685800" lvl="1" indent="-228600">
              <a:spcBef>
                <a:spcPts val="0"/>
              </a:spcBef>
              <a:buAutoNum type="arabicPeriod"/>
            </a:pPr>
            <a:r>
              <a:rPr lang="en-US" b="1" dirty="0">
                <a:solidFill>
                  <a:srgbClr val="FF0000"/>
                </a:solidFill>
              </a:rPr>
              <a:t>Information*</a:t>
            </a:r>
          </a:p>
          <a:p>
            <a:pPr algn="ctr">
              <a:spcBef>
                <a:spcPts val="0"/>
              </a:spcBef>
            </a:pPr>
            <a:r>
              <a:rPr lang="en-US" b="1" dirty="0">
                <a:cs typeface="Arial" charset="0"/>
              </a:rPr>
              <a:t>Contains Task Title, Task Definition, Doctrinal Ref and Suggested Measures of Performance</a:t>
            </a:r>
          </a:p>
          <a:p>
            <a:pPr algn="ctr">
              <a:spcBef>
                <a:spcPts val="0"/>
              </a:spcBef>
            </a:pPr>
            <a:r>
              <a:rPr lang="en-US" sz="1200" b="1" dirty="0">
                <a:solidFill>
                  <a:srgbClr val="FF0000"/>
                </a:solidFill>
                <a:cs typeface="Arial" charset="0"/>
              </a:rPr>
              <a:t>*NEW Warfighting Function</a:t>
            </a:r>
            <a:endParaRPr lang="en-US" sz="1200" b="1" dirty="0">
              <a:solidFill>
                <a:srgbClr val="FF0000"/>
              </a:solidFill>
            </a:endParaRPr>
          </a:p>
        </p:txBody>
      </p:sp>
      <p:sp>
        <p:nvSpPr>
          <p:cNvPr id="45" name="AutoShape 6"/>
          <p:cNvSpPr>
            <a:spLocks noChangeArrowheads="1"/>
          </p:cNvSpPr>
          <p:nvPr/>
        </p:nvSpPr>
        <p:spPr bwMode="auto">
          <a:xfrm rot="5400000" flipH="1">
            <a:off x="7982756" y="3414544"/>
            <a:ext cx="799976" cy="306262"/>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36" name="Oval 35"/>
          <p:cNvSpPr/>
          <p:nvPr/>
        </p:nvSpPr>
        <p:spPr>
          <a:xfrm>
            <a:off x="107911" y="3759576"/>
            <a:ext cx="1791253" cy="14776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504549" y="5786241"/>
            <a:ext cx="4999153" cy="475529"/>
          </a:xfrm>
          <a:prstGeom prst="rect">
            <a:avLst/>
          </a:prstGeom>
        </p:spPr>
      </p:pic>
      <p:sp>
        <p:nvSpPr>
          <p:cNvPr id="49" name="Text Box 9"/>
          <p:cNvSpPr txBox="1">
            <a:spLocks noChangeArrowheads="1"/>
          </p:cNvSpPr>
          <p:nvPr/>
        </p:nvSpPr>
        <p:spPr bwMode="auto">
          <a:xfrm>
            <a:off x="5427406" y="5874468"/>
            <a:ext cx="3264310" cy="553998"/>
          </a:xfrm>
          <a:prstGeom prst="rect">
            <a:avLst/>
          </a:prstGeom>
          <a:solidFill>
            <a:srgbClr val="FF0000"/>
          </a:solidFill>
          <a:ln w="57150">
            <a:solidFill>
              <a:schemeClr val="tx1"/>
            </a:solidFill>
            <a:miter lim="800000"/>
            <a:headEnd/>
            <a:tailEnd/>
          </a:ln>
          <a:effectLst/>
        </p:spPr>
        <p:txBody>
          <a:bodyPr wrap="square">
            <a:spAutoFit/>
          </a:bodyPr>
          <a:lstStyle/>
          <a:p>
            <a:pPr algn="ctr">
              <a:spcBef>
                <a:spcPct val="50000"/>
              </a:spcBef>
            </a:pPr>
            <a:r>
              <a:rPr lang="en-US" sz="1200" b="1" dirty="0">
                <a:solidFill>
                  <a:prstClr val="black"/>
                </a:solidFill>
              </a:rPr>
              <a:t>FMF/Units DRRS Report – 30 Day Interval</a:t>
            </a:r>
          </a:p>
          <a:p>
            <a:pPr algn="ctr">
              <a:spcBef>
                <a:spcPct val="50000"/>
              </a:spcBef>
            </a:pPr>
            <a:r>
              <a:rPr lang="en-US" sz="1200" b="1" dirty="0">
                <a:solidFill>
                  <a:prstClr val="black"/>
                </a:solidFill>
              </a:rPr>
              <a:t>SE/Installations DRRS Report - Quarterly</a:t>
            </a:r>
          </a:p>
        </p:txBody>
      </p:sp>
      <p:sp>
        <p:nvSpPr>
          <p:cNvPr id="5" name="Footer Placeholder 4"/>
          <p:cNvSpPr>
            <a:spLocks noGrp="1"/>
          </p:cNvSpPr>
          <p:nvPr>
            <p:ph type="ftr" sz="quarter" idx="11"/>
          </p:nvPr>
        </p:nvSpPr>
        <p:spPr>
          <a:xfrm>
            <a:off x="30903" y="6445661"/>
            <a:ext cx="2908841" cy="365125"/>
          </a:xfrm>
        </p:spPr>
        <p:txBody>
          <a:bodyPr/>
          <a:lstStyle/>
          <a:p>
            <a:r>
              <a:rPr lang="en-US">
                <a:solidFill>
                  <a:schemeClr val="tx1"/>
                </a:solidFill>
              </a:rPr>
              <a:t>MAR 2025-CUI</a:t>
            </a:r>
            <a:endParaRPr lang="en-US" dirty="0">
              <a:solidFill>
                <a:schemeClr val="tx1"/>
              </a:solidFill>
            </a:endParaRPr>
          </a:p>
        </p:txBody>
      </p:sp>
      <p:cxnSp>
        <p:nvCxnSpPr>
          <p:cNvPr id="43" name="Straight Connector 42"/>
          <p:cNvCxnSpPr/>
          <p:nvPr/>
        </p:nvCxnSpPr>
        <p:spPr>
          <a:xfrm flipV="1">
            <a:off x="2643870" y="5248953"/>
            <a:ext cx="885825" cy="41757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653395" y="5248953"/>
            <a:ext cx="876300" cy="4175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Flowchart: Connector 45"/>
          <p:cNvSpPr/>
          <p:nvPr/>
        </p:nvSpPr>
        <p:spPr>
          <a:xfrm>
            <a:off x="2590800" y="5124449"/>
            <a:ext cx="247650" cy="257176"/>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5</a:t>
            </a:r>
          </a:p>
        </p:txBody>
      </p:sp>
      <p:sp>
        <p:nvSpPr>
          <p:cNvPr id="7" name="Cube 6">
            <a:extLst>
              <a:ext uri="{FF2B5EF4-FFF2-40B4-BE49-F238E27FC236}">
                <a16:creationId xmlns:a16="http://schemas.microsoft.com/office/drawing/2014/main" id="{8460BE8D-B64B-4776-848A-EACDA937BDC1}"/>
              </a:ext>
            </a:extLst>
          </p:cNvPr>
          <p:cNvSpPr/>
          <p:nvPr/>
        </p:nvSpPr>
        <p:spPr>
          <a:xfrm>
            <a:off x="3949186" y="4497006"/>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8" name="Flowchart: Connector 7">
            <a:extLst>
              <a:ext uri="{FF2B5EF4-FFF2-40B4-BE49-F238E27FC236}">
                <a16:creationId xmlns:a16="http://schemas.microsoft.com/office/drawing/2014/main" id="{13049603-BDC9-B7B9-3C33-BD2A14B8E874}"/>
              </a:ext>
            </a:extLst>
          </p:cNvPr>
          <p:cNvSpPr/>
          <p:nvPr/>
        </p:nvSpPr>
        <p:spPr>
          <a:xfrm>
            <a:off x="3912633" y="4558133"/>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3</a:t>
            </a:r>
          </a:p>
        </p:txBody>
      </p:sp>
      <p:sp>
        <p:nvSpPr>
          <p:cNvPr id="2" name="Slide Number Placeholder 1">
            <a:extLst>
              <a:ext uri="{FF2B5EF4-FFF2-40B4-BE49-F238E27FC236}">
                <a16:creationId xmlns:a16="http://schemas.microsoft.com/office/drawing/2014/main" id="{F21E329C-3F5F-27C4-0ADF-101EFDBE7CF6}"/>
              </a:ext>
            </a:extLst>
          </p:cNvPr>
          <p:cNvSpPr>
            <a:spLocks noGrp="1"/>
          </p:cNvSpPr>
          <p:nvPr>
            <p:ph type="sldNum" sz="quarter" idx="12"/>
          </p:nvPr>
        </p:nvSpPr>
        <p:spPr/>
        <p:txBody>
          <a:bodyPr/>
          <a:lstStyle/>
          <a:p>
            <a:fld id="{57D7F152-42F7-4C0B-ACE2-8696607C202E}" type="slidenum">
              <a:rPr lang="en-US" smtClean="0">
                <a:solidFill>
                  <a:schemeClr val="tx1"/>
                </a:solidFill>
              </a:rPr>
              <a:pPr/>
              <a:t>7</a:t>
            </a:fld>
            <a:endParaRPr lang="en-US" dirty="0">
              <a:solidFill>
                <a:schemeClr val="tx1"/>
              </a:solidFill>
            </a:endParaRPr>
          </a:p>
        </p:txBody>
      </p:sp>
    </p:spTree>
    <p:extLst>
      <p:ext uri="{BB962C8B-B14F-4D97-AF65-F5344CB8AC3E}">
        <p14:creationId xmlns:p14="http://schemas.microsoft.com/office/powerpoint/2010/main" val="144908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9" name="Text Box 2"/>
          <p:cNvSpPr txBox="1">
            <a:spLocks noChangeArrowheads="1"/>
          </p:cNvSpPr>
          <p:nvPr/>
        </p:nvSpPr>
        <p:spPr bwMode="auto">
          <a:xfrm>
            <a:off x="316173" y="753316"/>
            <a:ext cx="8713788" cy="5940088"/>
          </a:xfrm>
          <a:prstGeom prst="rect">
            <a:avLst/>
          </a:prstGeom>
          <a:noFill/>
          <a:ln w="9525">
            <a:noFill/>
            <a:miter lim="800000"/>
            <a:headEnd/>
            <a:tailEnd/>
          </a:ln>
        </p:spPr>
        <p:txBody>
          <a:bodyPr>
            <a:spAutoFit/>
          </a:bodyPr>
          <a:lstStyle/>
          <a:p>
            <a:pPr marL="0" lvl="1" algn="ctr"/>
            <a:r>
              <a:rPr lang="en-US" sz="1400" b="1" dirty="0">
                <a:cs typeface="Arial" charset="0"/>
              </a:rPr>
              <a:t>   </a:t>
            </a:r>
          </a:p>
          <a:p>
            <a:pPr marL="0" lvl="1" algn="ctr"/>
            <a:r>
              <a:rPr lang="en-US" sz="1600" b="1" dirty="0"/>
              <a:t>“Tasks” describe capabilities / actions / activities </a:t>
            </a:r>
          </a:p>
          <a:p>
            <a:pPr marL="0" lvl="1" algn="ctr"/>
            <a:r>
              <a:rPr lang="en-US" sz="1600" b="1" dirty="0"/>
              <a:t>a Unit or Organization must perform to accomplish the mission</a:t>
            </a:r>
          </a:p>
          <a:p>
            <a:pPr marL="0" lvl="1" algn="ctr"/>
            <a:endParaRPr lang="en-US" sz="1600" b="1" dirty="0">
              <a:cs typeface="Arial" charset="0"/>
            </a:endParaRPr>
          </a:p>
          <a:p>
            <a:pPr marL="2286000" lvl="4" indent="-457200">
              <a:lnSpc>
                <a:spcPct val="90000"/>
              </a:lnSpc>
            </a:pPr>
            <a:r>
              <a:rPr lang="en-US" sz="1400" b="1" dirty="0">
                <a:cs typeface="Arial" charset="0"/>
              </a:rPr>
              <a:t>		1.      Maneuver</a:t>
            </a:r>
          </a:p>
          <a:p>
            <a:pPr marL="2286000" lvl="4" indent="-457200">
              <a:lnSpc>
                <a:spcPct val="90000"/>
              </a:lnSpc>
            </a:pPr>
            <a:r>
              <a:rPr lang="en-US" sz="1400" b="1" dirty="0">
                <a:cs typeface="Arial" charset="0"/>
              </a:rPr>
              <a:t>		2.      Intelligence</a:t>
            </a:r>
          </a:p>
          <a:p>
            <a:pPr marL="2286000" lvl="4" indent="-457200">
              <a:lnSpc>
                <a:spcPct val="90000"/>
              </a:lnSpc>
            </a:pPr>
            <a:r>
              <a:rPr lang="en-US" sz="1400" b="1" dirty="0">
                <a:cs typeface="Arial" charset="0"/>
              </a:rPr>
              <a:t>		3.      Fires</a:t>
            </a:r>
          </a:p>
          <a:p>
            <a:pPr marL="2286000" lvl="4" indent="-457200">
              <a:lnSpc>
                <a:spcPct val="90000"/>
              </a:lnSpc>
            </a:pPr>
            <a:r>
              <a:rPr lang="en-US" sz="1400" b="1" dirty="0">
                <a:cs typeface="Arial" charset="0"/>
              </a:rPr>
              <a:t>		4.      Logistics</a:t>
            </a:r>
          </a:p>
          <a:p>
            <a:pPr marL="2286000" lvl="4" indent="-457200">
              <a:lnSpc>
                <a:spcPct val="90000"/>
              </a:lnSpc>
            </a:pPr>
            <a:r>
              <a:rPr lang="en-US" sz="1400" b="1" dirty="0">
                <a:cs typeface="Arial" charset="0"/>
              </a:rPr>
              <a:t>		5.      Command and Control</a:t>
            </a:r>
          </a:p>
          <a:p>
            <a:pPr marL="2286000" lvl="4" indent="-457200">
              <a:lnSpc>
                <a:spcPct val="90000"/>
              </a:lnSpc>
            </a:pPr>
            <a:r>
              <a:rPr lang="en-US" sz="1400" b="1" dirty="0">
                <a:cs typeface="Arial" charset="0"/>
              </a:rPr>
              <a:t>		6.      Force Protection</a:t>
            </a:r>
          </a:p>
          <a:p>
            <a:pPr marL="2286000" lvl="4" indent="-457200">
              <a:lnSpc>
                <a:spcPct val="90000"/>
              </a:lnSpc>
            </a:pPr>
            <a:r>
              <a:rPr lang="en-US" sz="1400" b="1" dirty="0">
                <a:cs typeface="Arial" charset="0"/>
              </a:rPr>
              <a:t>                   </a:t>
            </a:r>
            <a:r>
              <a:rPr lang="en-US" sz="1400" b="1" dirty="0">
                <a:solidFill>
                  <a:srgbClr val="FF0000"/>
                </a:solidFill>
                <a:cs typeface="Arial" charset="0"/>
              </a:rPr>
              <a:t>7.      Information</a:t>
            </a:r>
          </a:p>
          <a:p>
            <a:pPr marL="457200" indent="-457200">
              <a:lnSpc>
                <a:spcPct val="90000"/>
              </a:lnSpc>
            </a:pPr>
            <a:endParaRPr lang="en-US" sz="1400" b="1" dirty="0">
              <a:cs typeface="Arial" charset="0"/>
            </a:endParaRPr>
          </a:p>
          <a:p>
            <a:pPr marL="457200" indent="-457200" algn="ctr">
              <a:lnSpc>
                <a:spcPct val="90000"/>
              </a:lnSpc>
            </a:pPr>
            <a:r>
              <a:rPr lang="en-US" sz="1400" b="1" dirty="0">
                <a:cs typeface="Arial" charset="0"/>
              </a:rPr>
              <a:t>Contains Task Title, Task Definition, Doctrinal References and Suggested Measures</a:t>
            </a:r>
          </a:p>
          <a:p>
            <a:pPr marL="1371600" lvl="2" indent="-457200">
              <a:lnSpc>
                <a:spcPct val="90000"/>
              </a:lnSpc>
            </a:pPr>
            <a:endParaRPr lang="en-US" sz="1400" b="1" dirty="0">
              <a:cs typeface="Arial" charset="0"/>
            </a:endParaRPr>
          </a:p>
          <a:p>
            <a:pPr marL="457200" indent="-457200"/>
            <a:r>
              <a:rPr lang="en-US" sz="1200" b="1" u="sng" dirty="0">
                <a:solidFill>
                  <a:srgbClr val="FF0000"/>
                </a:solidFill>
                <a:cs typeface="Arial" charset="0"/>
              </a:rPr>
              <a:t>EXAMPLE Marine Corps Task</a:t>
            </a:r>
          </a:p>
          <a:p>
            <a:pPr marL="457200" indent="-457200"/>
            <a:endParaRPr lang="en-US" sz="1200" b="1" dirty="0">
              <a:solidFill>
                <a:srgbClr val="FF0000"/>
              </a:solidFill>
              <a:cs typeface="Arial" charset="0"/>
            </a:endParaRPr>
          </a:p>
          <a:p>
            <a:pPr marL="457200" indent="-457200"/>
            <a:r>
              <a:rPr lang="en-US" sz="1200" b="1" dirty="0">
                <a:solidFill>
                  <a:srgbClr val="FF0000"/>
                </a:solidFill>
                <a:cs typeface="Arial" charset="0"/>
              </a:rPr>
              <a:t>Task Title:  </a:t>
            </a:r>
            <a:r>
              <a:rPr lang="en-US" sz="1200" b="1" dirty="0"/>
              <a:t>MCT 1.12.1 Conduct Amphibious Operations </a:t>
            </a:r>
            <a:endParaRPr lang="en-US" dirty="0"/>
          </a:p>
          <a:p>
            <a:endParaRPr lang="en-US" sz="1200" b="1" dirty="0">
              <a:solidFill>
                <a:srgbClr val="FF0000"/>
              </a:solidFill>
              <a:cs typeface="Arial" charset="0"/>
            </a:endParaRPr>
          </a:p>
          <a:p>
            <a:r>
              <a:rPr lang="en-US" sz="1200" b="1" dirty="0">
                <a:solidFill>
                  <a:srgbClr val="FF0000"/>
                </a:solidFill>
                <a:cs typeface="Arial" charset="0"/>
              </a:rPr>
              <a:t>Definition: </a:t>
            </a:r>
            <a:r>
              <a:rPr lang="en-US" sz="1200" dirty="0"/>
              <a:t>To conduct a military operation launched from the sea by an amphibious force, embarked in ships or craft with the primary purpose of introducing a landing force ashore to accomplish the assigned mission. Types of amphibious operations include assaults, withdrawals, demonstrations, raids, and other amphibious operations in a permissive, uncertain, or hostile environment. </a:t>
            </a:r>
          </a:p>
          <a:p>
            <a:r>
              <a:rPr lang="en-US" sz="1200" b="1" dirty="0">
                <a:solidFill>
                  <a:srgbClr val="FF0000"/>
                </a:solidFill>
                <a:cs typeface="Arial" charset="0"/>
              </a:rPr>
              <a:t>Doctrinal References:</a:t>
            </a:r>
            <a:r>
              <a:rPr lang="en-US" sz="1200" b="1" dirty="0">
                <a:cs typeface="Arial" charset="0"/>
              </a:rPr>
              <a:t>  </a:t>
            </a:r>
            <a:r>
              <a:rPr lang="en-US" sz="1200" b="1" dirty="0"/>
              <a:t>(JP 1-02, 3-02, MCDP 1-0, 3, MCWP 3-33.7, 4-11.8, MCRP 3-33.7A, MCO 3104.1)</a:t>
            </a:r>
            <a:endParaRPr lang="en-US" sz="1200" dirty="0"/>
          </a:p>
          <a:p>
            <a:pPr marL="457200" indent="-457200"/>
            <a:endParaRPr lang="en-US" sz="1200" b="1" dirty="0">
              <a:solidFill>
                <a:srgbClr val="FF0000"/>
              </a:solidFill>
              <a:cs typeface="Arial" charset="0"/>
            </a:endParaRPr>
          </a:p>
          <a:p>
            <a:pPr marL="457200" indent="-457200"/>
            <a:r>
              <a:rPr lang="en-US" sz="1200" b="1" dirty="0">
                <a:solidFill>
                  <a:srgbClr val="FF0000"/>
                </a:solidFill>
                <a:cs typeface="Arial" charset="0"/>
              </a:rPr>
              <a:t>Suggested/EXAMPLE Measures:</a:t>
            </a:r>
          </a:p>
          <a:p>
            <a:pPr marL="457200" indent="-457200"/>
            <a:r>
              <a:rPr lang="en-US" sz="1200" dirty="0">
                <a:cs typeface="Arial" charset="0"/>
              </a:rPr>
              <a:t>M1     Percent     </a:t>
            </a:r>
            <a:r>
              <a:rPr lang="en-US" sz="1200" dirty="0"/>
              <a:t>Of qualified and deployable MOS Marines available to conduct Amphibious Operations. </a:t>
            </a:r>
            <a:endParaRPr lang="en-US" sz="1200" dirty="0">
              <a:cs typeface="Arial" charset="0"/>
            </a:endParaRPr>
          </a:p>
          <a:p>
            <a:pPr marL="457200" indent="-457200"/>
            <a:r>
              <a:rPr lang="en-US" sz="1200" dirty="0">
                <a:cs typeface="Arial" charset="0"/>
              </a:rPr>
              <a:t>M2     Percent     </a:t>
            </a:r>
            <a:r>
              <a:rPr lang="en-US" sz="1200" dirty="0"/>
              <a:t>Of Mission Essential Equipment (MEE) supply on hand and Mission Ready. </a:t>
            </a:r>
          </a:p>
          <a:p>
            <a:pPr marL="457200" indent="-457200"/>
            <a:r>
              <a:rPr lang="en-US" sz="1200" dirty="0">
                <a:cs typeface="Arial" charset="0"/>
              </a:rPr>
              <a:t>M3     Y/N            </a:t>
            </a:r>
            <a:r>
              <a:rPr lang="en-US" sz="1200" dirty="0"/>
              <a:t>Able to conduct amphibious ops at MEB level, transitioning MAGTF capabilities ashore from amphib shipping</a:t>
            </a:r>
          </a:p>
          <a:p>
            <a:pPr marL="457200" indent="-457200"/>
            <a:r>
              <a:rPr lang="en-US" sz="1200" dirty="0"/>
              <a:t>M4     Y/N            Regimental HQ capable of executing C2 throughout all phases of the amphibious operation.</a:t>
            </a:r>
            <a:endParaRPr lang="en-US" sz="1200" b="1" dirty="0">
              <a:cs typeface="Arial" charset="0"/>
            </a:endParaRPr>
          </a:p>
        </p:txBody>
      </p:sp>
      <p:sp>
        <p:nvSpPr>
          <p:cNvPr id="1309700" name="Text Box 3"/>
          <p:cNvSpPr txBox="1">
            <a:spLocks noChangeArrowheads="1"/>
          </p:cNvSpPr>
          <p:nvPr/>
        </p:nvSpPr>
        <p:spPr bwMode="auto">
          <a:xfrm>
            <a:off x="1128408" y="70928"/>
            <a:ext cx="6887183" cy="523220"/>
          </a:xfrm>
          <a:prstGeom prst="rect">
            <a:avLst/>
          </a:prstGeom>
          <a:noFill/>
          <a:ln w="9525">
            <a:noFill/>
            <a:miter lim="800000"/>
            <a:headEnd/>
            <a:tailEnd/>
          </a:ln>
        </p:spPr>
        <p:txBody>
          <a:bodyPr wrap="square">
            <a:spAutoFit/>
          </a:bodyPr>
          <a:lstStyle/>
          <a:p>
            <a:pPr algn="ctr">
              <a:spcBef>
                <a:spcPct val="50000"/>
              </a:spcBef>
            </a:pPr>
            <a:r>
              <a:rPr lang="en-US" sz="2800" b="1" dirty="0">
                <a:cs typeface="Arial" charset="0"/>
              </a:rPr>
              <a:t>MCTL – What is a Marine Corps Task?</a:t>
            </a:r>
            <a:r>
              <a:rPr lang="en-US" sz="2400" b="1" dirty="0">
                <a:cs typeface="Arial" charset="0"/>
              </a:rPr>
              <a:t> </a:t>
            </a:r>
          </a:p>
        </p:txBody>
      </p:sp>
      <p:sp>
        <p:nvSpPr>
          <p:cNvPr id="8" name="Text Box 10"/>
          <p:cNvSpPr txBox="1">
            <a:spLocks noChangeArrowheads="1"/>
          </p:cNvSpPr>
          <p:nvPr/>
        </p:nvSpPr>
        <p:spPr bwMode="auto">
          <a:xfrm>
            <a:off x="5683259" y="1725503"/>
            <a:ext cx="3144568" cy="1015663"/>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200" b="1" dirty="0"/>
              <a:t>Designed Capabilities of a USMC Unit </a:t>
            </a:r>
          </a:p>
          <a:p>
            <a:pPr algn="ctr">
              <a:spcBef>
                <a:spcPct val="50000"/>
              </a:spcBef>
            </a:pPr>
            <a:r>
              <a:rPr lang="en-US" sz="1200" b="1" dirty="0"/>
              <a:t>or </a:t>
            </a:r>
          </a:p>
          <a:p>
            <a:pPr algn="ctr">
              <a:spcBef>
                <a:spcPct val="50000"/>
              </a:spcBef>
            </a:pPr>
            <a:r>
              <a:rPr lang="en-US" sz="1200" b="1" dirty="0"/>
              <a:t>Functional Support Capabilities of an Installation / Base / Station</a:t>
            </a:r>
          </a:p>
        </p:txBody>
      </p:sp>
      <p:sp>
        <p:nvSpPr>
          <p:cNvPr id="9" name="Left Brace 8"/>
          <p:cNvSpPr/>
          <p:nvPr/>
        </p:nvSpPr>
        <p:spPr>
          <a:xfrm>
            <a:off x="2524837" y="1673777"/>
            <a:ext cx="354842" cy="111911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Box 10"/>
          <p:cNvSpPr txBox="1">
            <a:spLocks noChangeArrowheads="1"/>
          </p:cNvSpPr>
          <p:nvPr/>
        </p:nvSpPr>
        <p:spPr bwMode="auto">
          <a:xfrm>
            <a:off x="323892" y="1983048"/>
            <a:ext cx="2115402" cy="276999"/>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200" b="1" dirty="0"/>
              <a:t>Six Warfighting Functions </a:t>
            </a:r>
          </a:p>
        </p:txBody>
      </p:sp>
      <p:sp>
        <p:nvSpPr>
          <p:cNvPr id="2" name="Footer Placeholder 1">
            <a:extLst>
              <a:ext uri="{FF2B5EF4-FFF2-40B4-BE49-F238E27FC236}">
                <a16:creationId xmlns:a16="http://schemas.microsoft.com/office/drawing/2014/main" id="{34461B95-B717-1E64-AB74-A93AA188531F}"/>
              </a:ext>
            </a:extLst>
          </p:cNvPr>
          <p:cNvSpPr>
            <a:spLocks noGrp="1"/>
          </p:cNvSpPr>
          <p:nvPr>
            <p:ph type="ftr" sz="quarter" idx="11"/>
          </p:nvPr>
        </p:nvSpPr>
        <p:spPr>
          <a:xfrm>
            <a:off x="0" y="6465887"/>
            <a:ext cx="2928025" cy="365125"/>
          </a:xfrm>
        </p:spPr>
        <p:txBody>
          <a:bodyPr/>
          <a:lstStyle/>
          <a:p>
            <a:r>
              <a:rPr lang="en-US">
                <a:solidFill>
                  <a:schemeClr val="tx1"/>
                </a:solidFill>
              </a:rPr>
              <a:t>MAR 2025-CUI</a:t>
            </a:r>
            <a:endParaRPr lang="en-US" dirty="0">
              <a:solidFill>
                <a:schemeClr val="tx1"/>
              </a:solidFill>
            </a:endParaRPr>
          </a:p>
        </p:txBody>
      </p:sp>
      <p:sp>
        <p:nvSpPr>
          <p:cNvPr id="3" name="Slide Number Placeholder 2">
            <a:extLst>
              <a:ext uri="{FF2B5EF4-FFF2-40B4-BE49-F238E27FC236}">
                <a16:creationId xmlns:a16="http://schemas.microsoft.com/office/drawing/2014/main" id="{3E4A17F1-8D77-A8AE-6EFE-7C030CE5B901}"/>
              </a:ext>
            </a:extLst>
          </p:cNvPr>
          <p:cNvSpPr>
            <a:spLocks noGrp="1"/>
          </p:cNvSpPr>
          <p:nvPr>
            <p:ph type="sldNum" sz="quarter" idx="12"/>
          </p:nvPr>
        </p:nvSpPr>
        <p:spPr/>
        <p:txBody>
          <a:bodyPr/>
          <a:lstStyle/>
          <a:p>
            <a:fld id="{57D7F152-42F7-4C0B-ACE2-8696607C202E}" type="slidenum">
              <a:rPr lang="en-US" smtClean="0">
                <a:solidFill>
                  <a:schemeClr val="tx1"/>
                </a:solidFill>
              </a:rPr>
              <a:pPr/>
              <a:t>8</a:t>
            </a:fld>
            <a:endParaRPr lang="en-US" dirty="0">
              <a:solidFill>
                <a:schemeClr val="tx1"/>
              </a:solidFill>
            </a:endParaRPr>
          </a:p>
        </p:txBody>
      </p:sp>
      <p:cxnSp>
        <p:nvCxnSpPr>
          <p:cNvPr id="5" name="Connector: Elbow 4">
            <a:extLst>
              <a:ext uri="{FF2B5EF4-FFF2-40B4-BE49-F238E27FC236}">
                <a16:creationId xmlns:a16="http://schemas.microsoft.com/office/drawing/2014/main" id="{5584775B-0CD2-DE08-58C6-220BA840CEED}"/>
              </a:ext>
            </a:extLst>
          </p:cNvPr>
          <p:cNvCxnSpPr>
            <a:cxnSpLocks/>
          </p:cNvCxnSpPr>
          <p:nvPr/>
        </p:nvCxnSpPr>
        <p:spPr>
          <a:xfrm>
            <a:off x="405353" y="2337847"/>
            <a:ext cx="2630078" cy="659877"/>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34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ChangeArrowheads="1"/>
          </p:cNvSpPr>
          <p:nvPr/>
        </p:nvSpPr>
        <p:spPr bwMode="auto">
          <a:xfrm>
            <a:off x="-17609" y="381000"/>
            <a:ext cx="916160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dirty="0">
                <a:latin typeface="Arial" charset="0"/>
              </a:rPr>
              <a:t>MCTs Become Unit METs</a:t>
            </a:r>
          </a:p>
        </p:txBody>
      </p:sp>
      <p:sp>
        <p:nvSpPr>
          <p:cNvPr id="46084" name="Rectangle 3"/>
          <p:cNvSpPr>
            <a:spLocks noChangeArrowheads="1"/>
          </p:cNvSpPr>
          <p:nvPr/>
        </p:nvSpPr>
        <p:spPr bwMode="auto">
          <a:xfrm>
            <a:off x="6240981" y="4591529"/>
            <a:ext cx="2670283" cy="1291715"/>
          </a:xfrm>
          <a:prstGeom prst="rect">
            <a:avLst/>
          </a:prstGeom>
          <a:solidFill>
            <a:schemeClr val="accent3">
              <a:lumMod val="60000"/>
              <a:lumOff val="40000"/>
              <a:alpha val="80000"/>
            </a:schemeClr>
          </a:solidFill>
          <a:ln w="25400" algn="ctr">
            <a:solidFill>
              <a:schemeClr val="tx1"/>
            </a:solidFill>
            <a:round/>
            <a:headEnd/>
            <a:tailEnd/>
          </a:ln>
        </p:spPr>
        <p:txBody>
          <a:bodyPr wrap="none" lIns="45717" tIns="45717" rIns="91433" bIns="45717"/>
          <a:lstStyle/>
          <a:p>
            <a:pPr algn="ctr">
              <a:tabLst>
                <a:tab pos="1600200" algn="l"/>
                <a:tab pos="3543300" algn="l"/>
              </a:tabLst>
            </a:pPr>
            <a:r>
              <a:rPr lang="en-US" sz="1600" b="1" dirty="0">
                <a:latin typeface="Arial" charset="0"/>
              </a:rPr>
              <a:t>Unit METL</a:t>
            </a:r>
          </a:p>
        </p:txBody>
      </p:sp>
      <p:sp>
        <p:nvSpPr>
          <p:cNvPr id="46085" name="Oval 13"/>
          <p:cNvSpPr>
            <a:spLocks noChangeArrowheads="1"/>
          </p:cNvSpPr>
          <p:nvPr/>
        </p:nvSpPr>
        <p:spPr bwMode="auto">
          <a:xfrm>
            <a:off x="6318530" y="4796436"/>
            <a:ext cx="809625" cy="462034"/>
          </a:xfrm>
          <a:prstGeom prst="ellipse">
            <a:avLst/>
          </a:prstGeom>
          <a:solidFill>
            <a:srgbClr val="FF3300"/>
          </a:solidFill>
          <a:ln w="9525" algn="ctr">
            <a:solidFill>
              <a:schemeClr val="tx1"/>
            </a:solidFill>
            <a:round/>
            <a:headEnd/>
            <a:tailEnd/>
          </a:ln>
        </p:spPr>
        <p:txBody>
          <a:bodyPr lIns="0" tIns="0" rIns="0" bIns="0" anchor="ctr"/>
          <a:lstStyle/>
          <a:p>
            <a:pPr algn="ctr"/>
            <a:r>
              <a:rPr lang="en-US" sz="1200" dirty="0">
                <a:solidFill>
                  <a:srgbClr val="FFFF00"/>
                </a:solidFill>
                <a:latin typeface="Arial" charset="0"/>
              </a:rPr>
              <a:t> </a:t>
            </a:r>
            <a:r>
              <a:rPr lang="en-US" sz="1100" b="1" dirty="0">
                <a:latin typeface="Arial" charset="0"/>
              </a:rPr>
              <a:t>Core Mission</a:t>
            </a:r>
          </a:p>
        </p:txBody>
      </p:sp>
      <p:sp>
        <p:nvSpPr>
          <p:cNvPr id="46091" name="Rectangle 10"/>
          <p:cNvSpPr>
            <a:spLocks noChangeArrowheads="1"/>
          </p:cNvSpPr>
          <p:nvPr/>
        </p:nvSpPr>
        <p:spPr bwMode="auto">
          <a:xfrm>
            <a:off x="6705742" y="6234727"/>
            <a:ext cx="1804987" cy="409574"/>
          </a:xfrm>
          <a:prstGeom prst="rect">
            <a:avLst/>
          </a:prstGeom>
          <a:solidFill>
            <a:srgbClr val="9966FF">
              <a:alpha val="85882"/>
            </a:srgbClr>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600" b="1" dirty="0">
                <a:latin typeface="Arial" charset="0"/>
              </a:rPr>
              <a:t>DRRS</a:t>
            </a:r>
          </a:p>
        </p:txBody>
      </p:sp>
      <p:sp>
        <p:nvSpPr>
          <p:cNvPr id="46092" name="Oval 13"/>
          <p:cNvSpPr>
            <a:spLocks noChangeArrowheads="1"/>
          </p:cNvSpPr>
          <p:nvPr/>
        </p:nvSpPr>
        <p:spPr bwMode="auto">
          <a:xfrm>
            <a:off x="7916306" y="4796436"/>
            <a:ext cx="998799" cy="469616"/>
          </a:xfrm>
          <a:prstGeom prst="ellipse">
            <a:avLst/>
          </a:prstGeom>
          <a:solidFill>
            <a:srgbClr val="FF3300"/>
          </a:solidFill>
          <a:ln w="9525" algn="ctr">
            <a:solidFill>
              <a:schemeClr val="tx1"/>
            </a:solidFill>
            <a:round/>
            <a:headEnd/>
            <a:tailEnd/>
          </a:ln>
        </p:spPr>
        <p:txBody>
          <a:bodyPr lIns="0" tIns="0" rIns="0" bIns="0" anchor="ctr"/>
          <a:lstStyle/>
          <a:p>
            <a:pPr algn="ctr"/>
            <a:r>
              <a:rPr lang="en-US" sz="1200" dirty="0">
                <a:solidFill>
                  <a:srgbClr val="FFFF00"/>
                </a:solidFill>
                <a:latin typeface="Arial" charset="0"/>
              </a:rPr>
              <a:t> </a:t>
            </a:r>
            <a:r>
              <a:rPr lang="en-US" sz="1100" b="1" dirty="0">
                <a:latin typeface="Arial" charset="0"/>
              </a:rPr>
              <a:t>Assigned Mission</a:t>
            </a:r>
          </a:p>
        </p:txBody>
      </p:sp>
      <p:grpSp>
        <p:nvGrpSpPr>
          <p:cNvPr id="46096" name="Group 15"/>
          <p:cNvGrpSpPr>
            <a:grpSpLocks/>
          </p:cNvGrpSpPr>
          <p:nvPr/>
        </p:nvGrpSpPr>
        <p:grpSpPr bwMode="auto">
          <a:xfrm>
            <a:off x="6187818" y="2365118"/>
            <a:ext cx="2743200" cy="1741910"/>
            <a:chOff x="6274200" y="3399729"/>
            <a:chExt cx="2743200" cy="1619817"/>
          </a:xfrm>
          <a:solidFill>
            <a:schemeClr val="accent3">
              <a:lumMod val="60000"/>
              <a:lumOff val="40000"/>
            </a:schemeClr>
          </a:solidFill>
        </p:grpSpPr>
        <p:sp>
          <p:nvSpPr>
            <p:cNvPr id="46104" name="Rectangle 16"/>
            <p:cNvSpPr>
              <a:spLocks noChangeArrowheads="1"/>
            </p:cNvSpPr>
            <p:nvPr/>
          </p:nvSpPr>
          <p:spPr bwMode="auto">
            <a:xfrm>
              <a:off x="6274200" y="3399729"/>
              <a:ext cx="2743200" cy="1619817"/>
            </a:xfrm>
            <a:prstGeom prst="rect">
              <a:avLst/>
            </a:prstGeom>
            <a:grpFill/>
            <a:ln w="25400" algn="ctr">
              <a:solidFill>
                <a:schemeClr val="tx1"/>
              </a:solidFill>
              <a:round/>
              <a:headEnd/>
              <a:tailEnd/>
            </a:ln>
          </p:spPr>
          <p:txBody>
            <a:bodyPr wrap="none" lIns="45717" tIns="45717" rIns="91433" bIns="45717" anchor="b"/>
            <a:lstStyle/>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a:p>
              <a:pPr algn="ctr">
                <a:tabLst>
                  <a:tab pos="1600200" algn="l"/>
                  <a:tab pos="3543300" algn="l"/>
                </a:tabLst>
              </a:pPr>
              <a:r>
                <a:rPr lang="en-US" sz="1200" b="1" dirty="0">
                  <a:latin typeface="Arial" charset="0"/>
                </a:rPr>
                <a:t>Baseline/Advanced</a:t>
              </a:r>
            </a:p>
            <a:p>
              <a:pPr algn="ctr">
                <a:tabLst>
                  <a:tab pos="1600200" algn="l"/>
                  <a:tab pos="3543300" algn="l"/>
                </a:tabLst>
              </a:pPr>
              <a:r>
                <a:rPr lang="en-US" sz="1200" b="1" dirty="0">
                  <a:latin typeface="Arial" charset="0"/>
                </a:rPr>
                <a:t>Readiness Standards</a:t>
              </a: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p:txBody>
        </p:sp>
        <p:sp>
          <p:nvSpPr>
            <p:cNvPr id="46105" name="Oval 15"/>
            <p:cNvSpPr>
              <a:spLocks noChangeArrowheads="1"/>
            </p:cNvSpPr>
            <p:nvPr/>
          </p:nvSpPr>
          <p:spPr bwMode="auto">
            <a:xfrm>
              <a:off x="6324977" y="3829867"/>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b="1" dirty="0">
                  <a:latin typeface="Arial" charset="0"/>
                </a:rPr>
                <a:t>Personnel</a:t>
              </a:r>
            </a:p>
          </p:txBody>
        </p:sp>
        <p:sp>
          <p:nvSpPr>
            <p:cNvPr id="46106" name="Oval 15"/>
            <p:cNvSpPr>
              <a:spLocks noChangeArrowheads="1"/>
            </p:cNvSpPr>
            <p:nvPr/>
          </p:nvSpPr>
          <p:spPr bwMode="auto">
            <a:xfrm>
              <a:off x="6354761" y="4142578"/>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Equipment</a:t>
              </a:r>
            </a:p>
          </p:txBody>
        </p:sp>
        <p:sp>
          <p:nvSpPr>
            <p:cNvPr id="46107" name="Oval 15"/>
            <p:cNvSpPr>
              <a:spLocks noChangeArrowheads="1"/>
            </p:cNvSpPr>
            <p:nvPr/>
          </p:nvSpPr>
          <p:spPr bwMode="auto">
            <a:xfrm>
              <a:off x="7152680" y="4365452"/>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sz="1200" b="1" dirty="0">
                  <a:solidFill>
                    <a:srgbClr val="FF0000"/>
                  </a:solidFill>
                  <a:latin typeface="Arial" charset="0"/>
                </a:rPr>
                <a:t>Outputs</a:t>
              </a:r>
            </a:p>
          </p:txBody>
        </p:sp>
        <p:sp>
          <p:nvSpPr>
            <p:cNvPr id="46108" name="Oval 15"/>
            <p:cNvSpPr>
              <a:spLocks noChangeArrowheads="1"/>
            </p:cNvSpPr>
            <p:nvPr/>
          </p:nvSpPr>
          <p:spPr bwMode="auto">
            <a:xfrm>
              <a:off x="6404912" y="4666499"/>
              <a:ext cx="2590800" cy="339993"/>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Subordinate/Supporting Units</a:t>
              </a:r>
            </a:p>
          </p:txBody>
        </p:sp>
      </p:grpSp>
      <p:sp>
        <p:nvSpPr>
          <p:cNvPr id="33" name="Oval 15"/>
          <p:cNvSpPr>
            <a:spLocks noChangeArrowheads="1"/>
          </p:cNvSpPr>
          <p:nvPr/>
        </p:nvSpPr>
        <p:spPr bwMode="auto">
          <a:xfrm>
            <a:off x="7860648" y="2836293"/>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dirty="0">
                <a:solidFill>
                  <a:schemeClr val="bg1"/>
                </a:solidFill>
                <a:latin typeface="Arial" charset="0"/>
              </a:rPr>
              <a:t> </a:t>
            </a:r>
            <a:r>
              <a:rPr lang="en-US" b="1" dirty="0">
                <a:latin typeface="Arial" charset="0"/>
              </a:rPr>
              <a:t>Training</a:t>
            </a:r>
          </a:p>
        </p:txBody>
      </p:sp>
      <p:sp>
        <p:nvSpPr>
          <p:cNvPr id="34" name="Oval 15"/>
          <p:cNvSpPr>
            <a:spLocks noChangeArrowheads="1"/>
          </p:cNvSpPr>
          <p:nvPr/>
        </p:nvSpPr>
        <p:spPr bwMode="auto">
          <a:xfrm>
            <a:off x="7855041" y="3148336"/>
            <a:ext cx="1066800" cy="322067"/>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Exercises</a:t>
            </a:r>
          </a:p>
        </p:txBody>
      </p:sp>
      <p:sp>
        <p:nvSpPr>
          <p:cNvPr id="94" name="Oval 15"/>
          <p:cNvSpPr>
            <a:spLocks noChangeArrowheads="1"/>
          </p:cNvSpPr>
          <p:nvPr/>
        </p:nvSpPr>
        <p:spPr bwMode="auto">
          <a:xfrm>
            <a:off x="6296954" y="5322186"/>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65" name="Cross 64"/>
          <p:cNvSpPr/>
          <p:nvPr/>
        </p:nvSpPr>
        <p:spPr>
          <a:xfrm>
            <a:off x="7407286" y="1921409"/>
            <a:ext cx="338537" cy="338309"/>
          </a:xfrm>
          <a:prstGeom prst="plus">
            <a:avLst>
              <a:gd name="adj" fmla="val 3951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qual 66"/>
          <p:cNvSpPr/>
          <p:nvPr/>
        </p:nvSpPr>
        <p:spPr>
          <a:xfrm>
            <a:off x="7390116" y="4135303"/>
            <a:ext cx="372015" cy="457201"/>
          </a:xfrm>
          <a:prstGeom prst="mathEqual">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9" name="Straight Arrow Connector 23"/>
          <p:cNvCxnSpPr>
            <a:cxnSpLocks noChangeShapeType="1"/>
          </p:cNvCxnSpPr>
          <p:nvPr/>
        </p:nvCxnSpPr>
        <p:spPr bwMode="auto">
          <a:xfrm>
            <a:off x="6849817" y="1826647"/>
            <a:ext cx="0" cy="47435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0" name="Straight Arrow Connector 23"/>
          <p:cNvCxnSpPr>
            <a:cxnSpLocks noChangeShapeType="1"/>
          </p:cNvCxnSpPr>
          <p:nvPr/>
        </p:nvCxnSpPr>
        <p:spPr bwMode="auto">
          <a:xfrm>
            <a:off x="8261937" y="1840934"/>
            <a:ext cx="0" cy="46006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5" name="Oval 15"/>
          <p:cNvSpPr>
            <a:spLocks noChangeArrowheads="1"/>
          </p:cNvSpPr>
          <p:nvPr/>
        </p:nvSpPr>
        <p:spPr bwMode="auto">
          <a:xfrm>
            <a:off x="6449063" y="1172286"/>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6" name="Oval 15"/>
          <p:cNvSpPr>
            <a:spLocks noChangeArrowheads="1"/>
          </p:cNvSpPr>
          <p:nvPr/>
        </p:nvSpPr>
        <p:spPr bwMode="auto">
          <a:xfrm>
            <a:off x="6677667" y="1402460"/>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7" name="Oval 15"/>
          <p:cNvSpPr>
            <a:spLocks noChangeArrowheads="1"/>
          </p:cNvSpPr>
          <p:nvPr/>
        </p:nvSpPr>
        <p:spPr bwMode="auto">
          <a:xfrm>
            <a:off x="7608236" y="1497222"/>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8" name="Oval 15"/>
          <p:cNvSpPr>
            <a:spLocks noChangeArrowheads="1"/>
          </p:cNvSpPr>
          <p:nvPr/>
        </p:nvSpPr>
        <p:spPr bwMode="auto">
          <a:xfrm>
            <a:off x="8057788" y="1435871"/>
            <a:ext cx="504825" cy="31821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9" name="Oval 15"/>
          <p:cNvSpPr>
            <a:spLocks noChangeArrowheads="1"/>
          </p:cNvSpPr>
          <p:nvPr/>
        </p:nvSpPr>
        <p:spPr bwMode="auto">
          <a:xfrm>
            <a:off x="7129509" y="1521900"/>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20" name="Oval 15"/>
          <p:cNvSpPr>
            <a:spLocks noChangeArrowheads="1"/>
          </p:cNvSpPr>
          <p:nvPr/>
        </p:nvSpPr>
        <p:spPr bwMode="auto">
          <a:xfrm>
            <a:off x="8286392" y="1181127"/>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45" name="Rectangle 3"/>
          <p:cNvSpPr txBox="1">
            <a:spLocks noChangeArrowheads="1"/>
          </p:cNvSpPr>
          <p:nvPr/>
        </p:nvSpPr>
        <p:spPr>
          <a:xfrm>
            <a:off x="104424" y="1472946"/>
            <a:ext cx="5952228" cy="50894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Bef>
                <a:spcPts val="0"/>
              </a:spcBef>
              <a:spcAft>
                <a:spcPts val="0"/>
              </a:spcAft>
              <a:buFont typeface="Wingdings" panose="05000000000000000000" pitchFamily="2" charset="2"/>
              <a:buChar char="§"/>
            </a:pP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Common reference guide used by USMC commanders, mission planners and unit trainers.</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algn="just" fontAlgn="auto">
              <a:spcBef>
                <a:spcPts val="0"/>
              </a:spcBef>
              <a:spcAft>
                <a:spcPts val="0"/>
              </a:spcAft>
              <a:buFont typeface="Wingdings" panose="05000000000000000000" pitchFamily="2" charset="2"/>
              <a:buChar char="§"/>
            </a:pPr>
            <a:r>
              <a:rPr lang="en-US" sz="1200" b="1" dirty="0">
                <a:latin typeface="Arial" panose="020B0604020202020204" pitchFamily="34" charset="0"/>
                <a:cs typeface="Arial" panose="020B0604020202020204" pitchFamily="34" charset="0"/>
              </a:rPr>
              <a:t>Units derive their “tasks” from </a:t>
            </a: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per requirement to report their capability readiness via the MET-based construct within SECDEF Defense Readiness Reporting System (DRRS). </a:t>
            </a:r>
          </a:p>
          <a:p>
            <a:pPr marL="0" indent="0" algn="just" fontAlgn="auto">
              <a:spcBef>
                <a:spcPts val="0"/>
              </a:spcBef>
              <a:spcAft>
                <a:spcPts val="0"/>
              </a:spcAft>
              <a:buNone/>
            </a:pPr>
            <a:endParaRPr lang="en-US" sz="1200" b="1" dirty="0">
              <a:latin typeface="Arial" panose="020B0604020202020204" pitchFamily="34" charset="0"/>
              <a:cs typeface="Arial" panose="020B0604020202020204" pitchFamily="34" charset="0"/>
            </a:endParaRPr>
          </a:p>
          <a:p>
            <a:pPr algn="just" fontAlgn="auto">
              <a:spcBef>
                <a:spcPts val="0"/>
              </a:spcBef>
              <a:spcAft>
                <a:spcPts val="0"/>
              </a:spcAft>
              <a:buFont typeface="Wingdings" panose="05000000000000000000" pitchFamily="2" charset="2"/>
              <a:buChar char="§"/>
            </a:pP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“Essential/Critical” MCTs for mission accomplishment become Mission Essential Tasks (METs) that align to the COI’s T&amp;R Manual. </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0" lvl="0" indent="0" fontAlgn="auto">
              <a:spcAft>
                <a:spcPts val="0"/>
              </a:spcAft>
              <a:buNone/>
              <a:defRPr/>
            </a:pPr>
            <a:r>
              <a:rPr lang="en-US" sz="1200" b="1" i="1" dirty="0">
                <a:latin typeface="Arial" pitchFamily="34" charset="0"/>
                <a:cs typeface="Arial" pitchFamily="34" charset="0"/>
              </a:rPr>
              <a:t>Core</a:t>
            </a:r>
            <a:r>
              <a:rPr lang="en-US" sz="1200" b="1" dirty="0">
                <a:latin typeface="Arial" pitchFamily="34" charset="0"/>
                <a:cs typeface="Arial" pitchFamily="34" charset="0"/>
              </a:rPr>
              <a:t> METs </a:t>
            </a:r>
          </a:p>
          <a:p>
            <a:pPr marL="457200" lvl="1" indent="0" fontAlgn="auto">
              <a:spcAft>
                <a:spcPts val="0"/>
              </a:spcAft>
              <a:buNone/>
              <a:defRPr/>
            </a:pPr>
            <a:r>
              <a:rPr lang="en-US" sz="1200" dirty="0">
                <a:latin typeface="Arial" pitchFamily="34" charset="0"/>
                <a:cs typeface="Arial" pitchFamily="34" charset="0"/>
              </a:rPr>
              <a:t>Critical, discrete, externally-focused activities that enable execution of the organizational mission; tasks for which standing organizations were designed; standardized for each unit type</a:t>
            </a:r>
          </a:p>
          <a:p>
            <a:pPr marL="0" lvl="0" indent="0" fontAlgn="auto">
              <a:spcAft>
                <a:spcPts val="0"/>
              </a:spcAft>
              <a:buNone/>
              <a:defRPr/>
            </a:pPr>
            <a:r>
              <a:rPr lang="en-US" sz="1200" b="1" i="1" dirty="0">
                <a:latin typeface="Arial" pitchFamily="34" charset="0"/>
                <a:cs typeface="Arial" pitchFamily="34" charset="0"/>
              </a:rPr>
              <a:t>Core Plus METs</a:t>
            </a:r>
            <a:endParaRPr lang="en-US" sz="1200" dirty="0">
              <a:latin typeface="Arial" pitchFamily="34" charset="0"/>
              <a:cs typeface="Arial" pitchFamily="34" charset="0"/>
            </a:endParaRPr>
          </a:p>
          <a:p>
            <a:pPr marL="457200" lvl="1" indent="0" fontAlgn="auto">
              <a:spcAft>
                <a:spcPts val="0"/>
              </a:spcAft>
              <a:buNone/>
              <a:defRPr/>
            </a:pPr>
            <a:r>
              <a:rPr lang="en-US" sz="1200" dirty="0">
                <a:latin typeface="Arial" pitchFamily="34" charset="0"/>
                <a:cs typeface="Arial" pitchFamily="34" charset="0"/>
              </a:rPr>
              <a:t>Have lower probability of execution; theater specific; NOT included in unit readiness assessments; Units may elect to include Core Plus tasks in their METLs and associated training plans</a:t>
            </a:r>
          </a:p>
          <a:p>
            <a:pPr marL="0" lvl="0" indent="0" fontAlgn="auto">
              <a:spcAft>
                <a:spcPts val="0"/>
              </a:spcAft>
              <a:buNone/>
              <a:defRPr/>
            </a:pPr>
            <a:r>
              <a:rPr lang="en-US" sz="1200" b="1" i="1" dirty="0">
                <a:latin typeface="Arial" pitchFamily="34" charset="0"/>
                <a:cs typeface="Arial" pitchFamily="34" charset="0"/>
              </a:rPr>
              <a:t>Assigned/OPLAN METs</a:t>
            </a:r>
            <a:endParaRPr lang="en-US" sz="1200" dirty="0">
              <a:latin typeface="Arial" pitchFamily="34" charset="0"/>
              <a:cs typeface="Arial" pitchFamily="34" charset="0"/>
            </a:endParaRPr>
          </a:p>
          <a:p>
            <a:pPr marL="457200" lvl="1" indent="0" fontAlgn="auto">
              <a:spcAft>
                <a:spcPts val="0"/>
              </a:spcAft>
              <a:buNone/>
              <a:defRPr/>
            </a:pPr>
            <a:r>
              <a:rPr lang="en-US" sz="1200" dirty="0">
                <a:latin typeface="Arial" pitchFamily="34" charset="0"/>
                <a:cs typeface="Arial" pitchFamily="34" charset="0"/>
              </a:rPr>
              <a:t>Developed and assessed when 25% or more of a unit deploys or prepares to deploy ISO a Named Operation; Based on Core METs, Core Plus METs, Mission templates, and deployment guidance</a:t>
            </a:r>
          </a:p>
          <a:p>
            <a:pPr marL="457200" lvl="1" indent="0" fontAlgn="auto">
              <a:spcAft>
                <a:spcPts val="0"/>
              </a:spcAft>
              <a:buNone/>
              <a:defRPr/>
            </a:pPr>
            <a:endParaRPr lang="en-US" sz="1200" dirty="0">
              <a:latin typeface="Arial" pitchFamily="34" charset="0"/>
              <a:cs typeface="Arial" pitchFamily="34" charset="0"/>
            </a:endParaRPr>
          </a:p>
          <a:p>
            <a:pPr marL="0" indent="0" algn="just" fontAlgn="auto">
              <a:spcBef>
                <a:spcPts val="0"/>
              </a:spcBef>
              <a:spcAft>
                <a:spcPts val="0"/>
              </a:spcAft>
              <a:buNone/>
            </a:pPr>
            <a:r>
              <a:rPr lang="en-US" sz="1200" b="1" dirty="0">
                <a:latin typeface="Arial" panose="020B0604020202020204" pitchFamily="34" charset="0"/>
                <a:cs typeface="Arial" panose="020B0604020202020204" pitchFamily="34" charset="0"/>
              </a:rPr>
              <a:t>Standards: Baseline/Advanced Capability Statements, Personnel, Equipment,  Training/E-coded Events/Exercises, Outputs.</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0" indent="0" algn="just" fontAlgn="auto">
              <a:spcBef>
                <a:spcPts val="0"/>
              </a:spcBef>
              <a:spcAft>
                <a:spcPts val="0"/>
              </a:spcAft>
              <a:buNone/>
            </a:pPr>
            <a:endParaRPr lang="en-US" sz="1200" b="1"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1B1832F1-4AD6-9D82-ECE5-E16AED805362}"/>
              </a:ext>
            </a:extLst>
          </p:cNvPr>
          <p:cNvSpPr>
            <a:spLocks noGrp="1"/>
          </p:cNvSpPr>
          <p:nvPr>
            <p:ph type="ftr" sz="quarter" idx="11"/>
          </p:nvPr>
        </p:nvSpPr>
        <p:spPr>
          <a:xfrm>
            <a:off x="-17609" y="6379851"/>
            <a:ext cx="2547138" cy="365125"/>
          </a:xfrm>
        </p:spPr>
        <p:txBody>
          <a:bodyPr/>
          <a:lstStyle/>
          <a:p>
            <a:r>
              <a:rPr lang="en-US">
                <a:solidFill>
                  <a:schemeClr val="tx1"/>
                </a:solidFill>
              </a:rPr>
              <a:t>MAR 2025-CUI</a:t>
            </a:r>
            <a:endParaRPr lang="en-US" dirty="0">
              <a:solidFill>
                <a:schemeClr val="tx1"/>
              </a:solidFill>
            </a:endParaRPr>
          </a:p>
        </p:txBody>
      </p:sp>
      <p:sp>
        <p:nvSpPr>
          <p:cNvPr id="12" name="Oval 15">
            <a:extLst>
              <a:ext uri="{FF2B5EF4-FFF2-40B4-BE49-F238E27FC236}">
                <a16:creationId xmlns:a16="http://schemas.microsoft.com/office/drawing/2014/main" id="{760CD524-CEF2-62B7-EF58-AEEC1D9D21B2}"/>
              </a:ext>
            </a:extLst>
          </p:cNvPr>
          <p:cNvSpPr>
            <a:spLocks noChangeArrowheads="1"/>
          </p:cNvSpPr>
          <p:nvPr/>
        </p:nvSpPr>
        <p:spPr bwMode="auto">
          <a:xfrm>
            <a:off x="6590544" y="5491618"/>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3" name="Oval 15">
            <a:extLst>
              <a:ext uri="{FF2B5EF4-FFF2-40B4-BE49-F238E27FC236}">
                <a16:creationId xmlns:a16="http://schemas.microsoft.com/office/drawing/2014/main" id="{3DBA1930-1D6D-5B17-D98C-8ED4FB59C249}"/>
              </a:ext>
            </a:extLst>
          </p:cNvPr>
          <p:cNvSpPr>
            <a:spLocks noChangeArrowheads="1"/>
          </p:cNvSpPr>
          <p:nvPr/>
        </p:nvSpPr>
        <p:spPr bwMode="auto">
          <a:xfrm>
            <a:off x="7036084" y="5571465"/>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4" name="Oval 15">
            <a:extLst>
              <a:ext uri="{FF2B5EF4-FFF2-40B4-BE49-F238E27FC236}">
                <a16:creationId xmlns:a16="http://schemas.microsoft.com/office/drawing/2014/main" id="{BF40B520-DF56-185F-35BD-F576972B6017}"/>
              </a:ext>
            </a:extLst>
          </p:cNvPr>
          <p:cNvSpPr>
            <a:spLocks noChangeArrowheads="1"/>
          </p:cNvSpPr>
          <p:nvPr/>
        </p:nvSpPr>
        <p:spPr bwMode="auto">
          <a:xfrm>
            <a:off x="7493410" y="5571465"/>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5" name="Oval 15">
            <a:extLst>
              <a:ext uri="{FF2B5EF4-FFF2-40B4-BE49-F238E27FC236}">
                <a16:creationId xmlns:a16="http://schemas.microsoft.com/office/drawing/2014/main" id="{6AB8D23D-4F24-C266-B9C1-2F969B9FB2A0}"/>
              </a:ext>
            </a:extLst>
          </p:cNvPr>
          <p:cNvSpPr>
            <a:spLocks noChangeArrowheads="1"/>
          </p:cNvSpPr>
          <p:nvPr/>
        </p:nvSpPr>
        <p:spPr bwMode="auto">
          <a:xfrm>
            <a:off x="7949924" y="5491853"/>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6" name="Oval 15">
            <a:extLst>
              <a:ext uri="{FF2B5EF4-FFF2-40B4-BE49-F238E27FC236}">
                <a16:creationId xmlns:a16="http://schemas.microsoft.com/office/drawing/2014/main" id="{8E6CC9DB-EEBD-CB67-477B-1FF50518D76B}"/>
              </a:ext>
            </a:extLst>
          </p:cNvPr>
          <p:cNvSpPr>
            <a:spLocks noChangeArrowheads="1"/>
          </p:cNvSpPr>
          <p:nvPr/>
        </p:nvSpPr>
        <p:spPr bwMode="auto">
          <a:xfrm>
            <a:off x="8332727" y="5322186"/>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cxnSp>
        <p:nvCxnSpPr>
          <p:cNvPr id="17" name="Straight Arrow Connector 23">
            <a:extLst>
              <a:ext uri="{FF2B5EF4-FFF2-40B4-BE49-F238E27FC236}">
                <a16:creationId xmlns:a16="http://schemas.microsoft.com/office/drawing/2014/main" id="{7A96F077-AF56-F7DA-785C-60E2468D695F}"/>
              </a:ext>
            </a:extLst>
          </p:cNvPr>
          <p:cNvCxnSpPr>
            <a:cxnSpLocks noChangeShapeType="1"/>
          </p:cNvCxnSpPr>
          <p:nvPr/>
        </p:nvCxnSpPr>
        <p:spPr bwMode="auto">
          <a:xfrm>
            <a:off x="6849936" y="4199993"/>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 name="Straight Arrow Connector 23">
            <a:extLst>
              <a:ext uri="{FF2B5EF4-FFF2-40B4-BE49-F238E27FC236}">
                <a16:creationId xmlns:a16="http://schemas.microsoft.com/office/drawing/2014/main" id="{215DF10D-9FAD-44E7-94CA-730AD825C699}"/>
              </a:ext>
            </a:extLst>
          </p:cNvPr>
          <p:cNvCxnSpPr>
            <a:cxnSpLocks noChangeShapeType="1"/>
          </p:cNvCxnSpPr>
          <p:nvPr/>
        </p:nvCxnSpPr>
        <p:spPr bwMode="auto">
          <a:xfrm>
            <a:off x="8255974" y="4216249"/>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23">
            <a:extLst>
              <a:ext uri="{FF2B5EF4-FFF2-40B4-BE49-F238E27FC236}">
                <a16:creationId xmlns:a16="http://schemas.microsoft.com/office/drawing/2014/main" id="{FB1B1246-A7C0-6346-3F8C-524B0E557656}"/>
              </a:ext>
            </a:extLst>
          </p:cNvPr>
          <p:cNvCxnSpPr>
            <a:cxnSpLocks noChangeShapeType="1"/>
          </p:cNvCxnSpPr>
          <p:nvPr/>
        </p:nvCxnSpPr>
        <p:spPr bwMode="auto">
          <a:xfrm>
            <a:off x="7305395" y="5906907"/>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3">
            <a:extLst>
              <a:ext uri="{FF2B5EF4-FFF2-40B4-BE49-F238E27FC236}">
                <a16:creationId xmlns:a16="http://schemas.microsoft.com/office/drawing/2014/main" id="{79A1B013-E591-4542-AB3F-59250AA6F599}"/>
              </a:ext>
            </a:extLst>
          </p:cNvPr>
          <p:cNvCxnSpPr>
            <a:cxnSpLocks noChangeShapeType="1"/>
          </p:cNvCxnSpPr>
          <p:nvPr/>
        </p:nvCxnSpPr>
        <p:spPr bwMode="auto">
          <a:xfrm>
            <a:off x="7762131" y="5906907"/>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Oval 15">
            <a:extLst>
              <a:ext uri="{FF2B5EF4-FFF2-40B4-BE49-F238E27FC236}">
                <a16:creationId xmlns:a16="http://schemas.microsoft.com/office/drawing/2014/main" id="{67545EB4-8C22-20D5-2F3C-002663E14615}"/>
              </a:ext>
            </a:extLst>
          </p:cNvPr>
          <p:cNvSpPr>
            <a:spLocks noChangeArrowheads="1"/>
          </p:cNvSpPr>
          <p:nvPr/>
        </p:nvSpPr>
        <p:spPr bwMode="auto">
          <a:xfrm>
            <a:off x="7033853" y="5165881"/>
            <a:ext cx="1066800" cy="327774"/>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Mission Statement</a:t>
            </a:r>
          </a:p>
        </p:txBody>
      </p:sp>
      <p:sp>
        <p:nvSpPr>
          <p:cNvPr id="4" name="Slide Number Placeholder 3">
            <a:extLst>
              <a:ext uri="{FF2B5EF4-FFF2-40B4-BE49-F238E27FC236}">
                <a16:creationId xmlns:a16="http://schemas.microsoft.com/office/drawing/2014/main" id="{5212BBE0-48C0-8C1C-E374-C8A79612A6A2}"/>
              </a:ext>
            </a:extLst>
          </p:cNvPr>
          <p:cNvSpPr>
            <a:spLocks noGrp="1"/>
          </p:cNvSpPr>
          <p:nvPr>
            <p:ph type="sldNum" sz="quarter" idx="12"/>
          </p:nvPr>
        </p:nvSpPr>
        <p:spPr>
          <a:xfrm>
            <a:off x="7131779" y="6439514"/>
            <a:ext cx="1732912" cy="365125"/>
          </a:xfrm>
        </p:spPr>
        <p:txBody>
          <a:bodyPr/>
          <a:lstStyle/>
          <a:p>
            <a:fld id="{57D7F152-42F7-4C0B-ACE2-8696607C202E}"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val="420526665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8D1CCFF758B147A79D432BB2FA5D83" ma:contentTypeVersion="11" ma:contentTypeDescription="Create a new document." ma:contentTypeScope="" ma:versionID="cd61c715fcea1e159b7af0966ce8d653">
  <xsd:schema xmlns:xsd="http://www.w3.org/2001/XMLSchema" xmlns:xs="http://www.w3.org/2001/XMLSchema" xmlns:p="http://schemas.microsoft.com/office/2006/metadata/properties" xmlns:ns3="5e86b0bb-e6e8-4231-b64f-60962182aa0d" xmlns:ns4="30af3a98-27c3-4d72-b85f-554f8aa5ebce" targetNamespace="http://schemas.microsoft.com/office/2006/metadata/properties" ma:root="true" ma:fieldsID="d3e721e65d2add591621664540425dd7" ns3:_="" ns4:_="">
    <xsd:import namespace="5e86b0bb-e6e8-4231-b64f-60962182aa0d"/>
    <xsd:import namespace="30af3a98-27c3-4d72-b85f-554f8aa5eb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86b0bb-e6e8-4231-b64f-60962182aa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af3a98-27c3-4d72-b85f-554f8aa5eb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F4F89B-EFB9-4C35-8815-91EA8AB6D5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86b0bb-e6e8-4231-b64f-60962182aa0d"/>
    <ds:schemaRef ds:uri="30af3a98-27c3-4d72-b85f-554f8aa5eb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4CA695-5640-4421-8CB7-AA0BD47ACD5F}">
  <ds:schemaRefs>
    <ds:schemaRef ds:uri="5e86b0bb-e6e8-4231-b64f-60962182aa0d"/>
    <ds:schemaRef ds:uri="http://purl.org/dc/dcmitype/"/>
    <ds:schemaRef ds:uri="http://purl.org/dc/terms/"/>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0af3a98-27c3-4d72-b85f-554f8aa5ebce"/>
    <ds:schemaRef ds:uri="http://schemas.microsoft.com/office/2006/metadata/properties"/>
  </ds:schemaRefs>
</ds:datastoreItem>
</file>

<file path=customXml/itemProps3.xml><?xml version="1.0" encoding="utf-8"?>
<ds:datastoreItem xmlns:ds="http://schemas.openxmlformats.org/officeDocument/2006/customXml" ds:itemID="{D4AA00ED-959D-4E3F-AEA7-23BCE36B9A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30953</TotalTime>
  <Words>9708</Words>
  <Application>Microsoft Office PowerPoint</Application>
  <PresentationFormat>On-screen Show (4:3)</PresentationFormat>
  <Paragraphs>1285</Paragraphs>
  <Slides>44</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Arial</vt:lpstr>
      <vt:lpstr>Arial Narrow</vt:lpstr>
      <vt:lpstr>Calibri</vt:lpstr>
      <vt:lpstr>Courier New</vt:lpstr>
      <vt:lpstr>Symbol</vt:lpstr>
      <vt:lpstr>Times New Roman</vt:lpstr>
      <vt:lpstr>Wingdings</vt:lpstr>
      <vt:lpstr>Wingdings 2</vt:lpstr>
      <vt:lpstr>Office Theme</vt:lpstr>
      <vt:lpstr>2_Office Theme</vt:lpstr>
      <vt:lpstr>PowerPoint Presentation</vt:lpstr>
      <vt:lpstr>PowerPoint Presentation</vt:lpstr>
      <vt:lpstr>PowerPoint Presentation</vt:lpstr>
      <vt:lpstr>MCT / MET / METL Integrated Life Cycle </vt:lpstr>
      <vt:lpstr>MCTs/METs/METLs, Capability Development Processes and PPBE**</vt:lpstr>
      <vt:lpstr>MCT / MET Alignments/Linkages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CD&amp;I TFSD Branch Heads</vt:lpstr>
      <vt:lpstr>PowerPoint Presentation</vt:lpstr>
      <vt:lpstr>PowerPoint Presentation</vt:lpstr>
      <vt:lpstr>  NEW or Revised MCT Recommendations        </vt:lpstr>
      <vt:lpstr>MET/METL/Training Review (Physical or Virtual)  Products Development</vt:lpstr>
      <vt:lpstr>MET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 Subordinate Capability Crosswalk Top-Down / Bottom-Up</vt:lpstr>
      <vt:lpstr>Community Issues/Concerns EXAMPLE:  3rd MLR HQ Challenges</vt:lpstr>
      <vt:lpstr>PowerPoint Presentation</vt:lpstr>
      <vt:lpstr>PowerPoint Presentation</vt:lpstr>
      <vt:lpstr>PowerPoint Presentation</vt:lpstr>
      <vt:lpstr>MET/METL and Training Review Deliverables &amp; POA&amp;M</vt:lpstr>
      <vt:lpstr>PowerPoint Presentation</vt:lpstr>
      <vt:lpstr>DC PP&amp;O’s  Institutional Readiness  Working Group (IRWG)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OpsDiv EFDC</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CDandI MCTL Website Brief</dc:title>
  <dc:creator>Villalva MV</dc:creator>
  <cp:lastModifiedBy>Goldman CIV Maryroi F</cp:lastModifiedBy>
  <cp:revision>1782</cp:revision>
  <cp:lastPrinted>2024-01-02T15:07:23Z</cp:lastPrinted>
  <dcterms:created xsi:type="dcterms:W3CDTF">2000-11-01T20:40:02Z</dcterms:created>
  <dcterms:modified xsi:type="dcterms:W3CDTF">2025-03-17T13:19:25Z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0x010100CA8D1CCFF758B147A79D432BB2FA5D83</vt:lpwstr>
  </property>
  <property fmtid="{D5CDD505-2E9C-101B-9397-08002B2CF9AE}" pid="3" name="_dlc_DocIdItemGuid">
    <vt:lpwstr>4f277ad7-d162-47de-a0ff-fcb6c4ed0cd3</vt:lpwstr>
  </property>
</Properties>
</file>